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8" r:id="rId3"/>
    <p:sldId id="298" r:id="rId4"/>
    <p:sldId id="259" r:id="rId5"/>
    <p:sldId id="294" r:id="rId6"/>
    <p:sldId id="260" r:id="rId7"/>
    <p:sldId id="295" r:id="rId8"/>
    <p:sldId id="301" r:id="rId9"/>
    <p:sldId id="299" r:id="rId10"/>
    <p:sldId id="300" r:id="rId11"/>
    <p:sldId id="272" r:id="rId12"/>
    <p:sldId id="297" r:id="rId13"/>
    <p:sldId id="29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1DFFAE-EE1D-4A0C-A170-7E85ECAE5C14}" v="65" dt="2024-06-20T14:06:41.739"/>
    <p1510:client id="{CF2E5DB7-1D01-431B-B3AE-2D8E2FAE9B4E}" v="2" dt="2024-06-20T13:51:41.6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629"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e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23A9FB-7FD1-4CFC-B4A9-71660B7D7C06}" type="datetimeFigureOut">
              <a:rPr lang="en-IN" smtClean="0"/>
              <a:pPr/>
              <a:t>21-06-2024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5D1A61-5F42-4601-8088-AA4CC6FFF004}" type="slidenum">
              <a:rPr lang="en-IN" smtClean="0"/>
              <a:pPr/>
              <a:t>‹#›</a:t>
            </a:fld>
            <a:endParaRPr lang="en-IN"/>
          </a:p>
        </p:txBody>
      </p:sp>
    </p:spTree>
    <p:extLst>
      <p:ext uri="{BB962C8B-B14F-4D97-AF65-F5344CB8AC3E}">
        <p14:creationId xmlns:p14="http://schemas.microsoft.com/office/powerpoint/2010/main" val="12478487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FB4CCA6-1AEB-451D-B434-94B9CF8EA99A}" type="slidenum">
              <a:rPr lang="en-US" smtClean="0"/>
              <a:pPr/>
              <a:t>1</a:t>
            </a:fld>
            <a:endParaRPr lang="en-US"/>
          </a:p>
        </p:txBody>
      </p:sp>
    </p:spTree>
    <p:extLst>
      <p:ext uri="{BB962C8B-B14F-4D97-AF65-F5344CB8AC3E}">
        <p14:creationId xmlns:p14="http://schemas.microsoft.com/office/powerpoint/2010/main" val="5276014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6FA72-6ED7-0ACD-FD13-9DFFA6E3354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58A5B55-3BBF-412A-9D97-F8F2E99220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73A8AF7-D20E-5CBE-8B74-D148D58A3EBA}"/>
              </a:ext>
            </a:extLst>
          </p:cNvPr>
          <p:cNvSpPr>
            <a:spLocks noGrp="1"/>
          </p:cNvSpPr>
          <p:nvPr>
            <p:ph type="dt" sz="half" idx="10"/>
          </p:nvPr>
        </p:nvSpPr>
        <p:spPr/>
        <p:txBody>
          <a:bodyPr/>
          <a:lstStyle/>
          <a:p>
            <a:fld id="{DEDAC7D4-5732-4C3B-A1A9-BE13B170D3C0}" type="datetimeFigureOut">
              <a:rPr lang="en-IN" smtClean="0"/>
              <a:pPr/>
              <a:t>21-06-2024</a:t>
            </a:fld>
            <a:endParaRPr lang="en-IN"/>
          </a:p>
        </p:txBody>
      </p:sp>
      <p:sp>
        <p:nvSpPr>
          <p:cNvPr id="5" name="Footer Placeholder 4">
            <a:extLst>
              <a:ext uri="{FF2B5EF4-FFF2-40B4-BE49-F238E27FC236}">
                <a16:creationId xmlns:a16="http://schemas.microsoft.com/office/drawing/2014/main" id="{6A068C66-0540-4EA9-69BE-1432FB66BDB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681CF44-F2E4-1A69-71A6-C43060930FE2}"/>
              </a:ext>
            </a:extLst>
          </p:cNvPr>
          <p:cNvSpPr>
            <a:spLocks noGrp="1"/>
          </p:cNvSpPr>
          <p:nvPr>
            <p:ph type="sldNum" sz="quarter" idx="12"/>
          </p:nvPr>
        </p:nvSpPr>
        <p:spPr/>
        <p:txBody>
          <a:bodyPr/>
          <a:lstStyle/>
          <a:p>
            <a:fld id="{DE59564C-4075-44F0-A017-8210CCA0D9FE}" type="slidenum">
              <a:rPr lang="en-IN" smtClean="0"/>
              <a:pPr/>
              <a:t>‹#›</a:t>
            </a:fld>
            <a:endParaRPr lang="en-IN"/>
          </a:p>
        </p:txBody>
      </p:sp>
    </p:spTree>
    <p:extLst>
      <p:ext uri="{BB962C8B-B14F-4D97-AF65-F5344CB8AC3E}">
        <p14:creationId xmlns:p14="http://schemas.microsoft.com/office/powerpoint/2010/main" val="7837336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3C566-4EB6-B2C3-C697-4D20076C5C7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83CC4E4-9E7F-CBE2-BB5E-8942BE3C2F9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3B828FB-AA2E-27AD-97AD-264B8242F3EA}"/>
              </a:ext>
            </a:extLst>
          </p:cNvPr>
          <p:cNvSpPr>
            <a:spLocks noGrp="1"/>
          </p:cNvSpPr>
          <p:nvPr>
            <p:ph type="dt" sz="half" idx="10"/>
          </p:nvPr>
        </p:nvSpPr>
        <p:spPr/>
        <p:txBody>
          <a:bodyPr/>
          <a:lstStyle/>
          <a:p>
            <a:fld id="{DEDAC7D4-5732-4C3B-A1A9-BE13B170D3C0}" type="datetimeFigureOut">
              <a:rPr lang="en-IN" smtClean="0"/>
              <a:pPr/>
              <a:t>21-06-2024</a:t>
            </a:fld>
            <a:endParaRPr lang="en-IN"/>
          </a:p>
        </p:txBody>
      </p:sp>
      <p:sp>
        <p:nvSpPr>
          <p:cNvPr id="5" name="Footer Placeholder 4">
            <a:extLst>
              <a:ext uri="{FF2B5EF4-FFF2-40B4-BE49-F238E27FC236}">
                <a16:creationId xmlns:a16="http://schemas.microsoft.com/office/drawing/2014/main" id="{F62AEEF6-15A2-94D1-F17E-56F44EBD472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D295D5C-C572-5744-1C52-2F1F26D996A6}"/>
              </a:ext>
            </a:extLst>
          </p:cNvPr>
          <p:cNvSpPr>
            <a:spLocks noGrp="1"/>
          </p:cNvSpPr>
          <p:nvPr>
            <p:ph type="sldNum" sz="quarter" idx="12"/>
          </p:nvPr>
        </p:nvSpPr>
        <p:spPr/>
        <p:txBody>
          <a:bodyPr/>
          <a:lstStyle/>
          <a:p>
            <a:fld id="{DE59564C-4075-44F0-A017-8210CCA0D9FE}" type="slidenum">
              <a:rPr lang="en-IN" smtClean="0"/>
              <a:pPr/>
              <a:t>‹#›</a:t>
            </a:fld>
            <a:endParaRPr lang="en-IN"/>
          </a:p>
        </p:txBody>
      </p:sp>
    </p:spTree>
    <p:extLst>
      <p:ext uri="{BB962C8B-B14F-4D97-AF65-F5344CB8AC3E}">
        <p14:creationId xmlns:p14="http://schemas.microsoft.com/office/powerpoint/2010/main" val="31615746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3A4EFB4-E987-AC4D-AF87-7091C1491E4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0C9C042-0FA8-5D76-195B-AF862392F25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F89AE3F-A685-BBF1-03D1-A3E8B867B9AE}"/>
              </a:ext>
            </a:extLst>
          </p:cNvPr>
          <p:cNvSpPr>
            <a:spLocks noGrp="1"/>
          </p:cNvSpPr>
          <p:nvPr>
            <p:ph type="dt" sz="half" idx="10"/>
          </p:nvPr>
        </p:nvSpPr>
        <p:spPr/>
        <p:txBody>
          <a:bodyPr/>
          <a:lstStyle/>
          <a:p>
            <a:fld id="{DEDAC7D4-5732-4C3B-A1A9-BE13B170D3C0}" type="datetimeFigureOut">
              <a:rPr lang="en-IN" smtClean="0"/>
              <a:pPr/>
              <a:t>21-06-2024</a:t>
            </a:fld>
            <a:endParaRPr lang="en-IN"/>
          </a:p>
        </p:txBody>
      </p:sp>
      <p:sp>
        <p:nvSpPr>
          <p:cNvPr id="5" name="Footer Placeholder 4">
            <a:extLst>
              <a:ext uri="{FF2B5EF4-FFF2-40B4-BE49-F238E27FC236}">
                <a16:creationId xmlns:a16="http://schemas.microsoft.com/office/drawing/2014/main" id="{AE379394-A27C-3101-852A-D376366DF07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79C9FA5-2EFC-6D60-0654-5BDCF4A75C21}"/>
              </a:ext>
            </a:extLst>
          </p:cNvPr>
          <p:cNvSpPr>
            <a:spLocks noGrp="1"/>
          </p:cNvSpPr>
          <p:nvPr>
            <p:ph type="sldNum" sz="quarter" idx="12"/>
          </p:nvPr>
        </p:nvSpPr>
        <p:spPr/>
        <p:txBody>
          <a:bodyPr/>
          <a:lstStyle/>
          <a:p>
            <a:fld id="{DE59564C-4075-44F0-A017-8210CCA0D9FE}" type="slidenum">
              <a:rPr lang="en-IN" smtClean="0"/>
              <a:pPr/>
              <a:t>‹#›</a:t>
            </a:fld>
            <a:endParaRPr lang="en-IN"/>
          </a:p>
        </p:txBody>
      </p:sp>
    </p:spTree>
    <p:extLst>
      <p:ext uri="{BB962C8B-B14F-4D97-AF65-F5344CB8AC3E}">
        <p14:creationId xmlns:p14="http://schemas.microsoft.com/office/powerpoint/2010/main" val="40087352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C54E6-A7B7-6309-C47C-91CBA5037CD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AD398D0-DE1A-6DA8-E29F-195BA9424FC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7EA0684-BEBB-7907-CC3F-0474D6C695D2}"/>
              </a:ext>
            </a:extLst>
          </p:cNvPr>
          <p:cNvSpPr>
            <a:spLocks noGrp="1"/>
          </p:cNvSpPr>
          <p:nvPr>
            <p:ph type="dt" sz="half" idx="10"/>
          </p:nvPr>
        </p:nvSpPr>
        <p:spPr/>
        <p:txBody>
          <a:bodyPr/>
          <a:lstStyle/>
          <a:p>
            <a:fld id="{DEDAC7D4-5732-4C3B-A1A9-BE13B170D3C0}" type="datetimeFigureOut">
              <a:rPr lang="en-IN" smtClean="0"/>
              <a:pPr/>
              <a:t>21-06-2024</a:t>
            </a:fld>
            <a:endParaRPr lang="en-IN"/>
          </a:p>
        </p:txBody>
      </p:sp>
      <p:sp>
        <p:nvSpPr>
          <p:cNvPr id="5" name="Footer Placeholder 4">
            <a:extLst>
              <a:ext uri="{FF2B5EF4-FFF2-40B4-BE49-F238E27FC236}">
                <a16:creationId xmlns:a16="http://schemas.microsoft.com/office/drawing/2014/main" id="{696E07CE-9F58-6933-3727-DFB458AE161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690F1D6-FE80-A1EA-0705-CE7C064544EE}"/>
              </a:ext>
            </a:extLst>
          </p:cNvPr>
          <p:cNvSpPr>
            <a:spLocks noGrp="1"/>
          </p:cNvSpPr>
          <p:nvPr>
            <p:ph type="sldNum" sz="quarter" idx="12"/>
          </p:nvPr>
        </p:nvSpPr>
        <p:spPr/>
        <p:txBody>
          <a:bodyPr/>
          <a:lstStyle/>
          <a:p>
            <a:fld id="{DE59564C-4075-44F0-A017-8210CCA0D9FE}" type="slidenum">
              <a:rPr lang="en-IN" smtClean="0"/>
              <a:pPr/>
              <a:t>‹#›</a:t>
            </a:fld>
            <a:endParaRPr lang="en-IN"/>
          </a:p>
        </p:txBody>
      </p:sp>
    </p:spTree>
    <p:extLst>
      <p:ext uri="{BB962C8B-B14F-4D97-AF65-F5344CB8AC3E}">
        <p14:creationId xmlns:p14="http://schemas.microsoft.com/office/powerpoint/2010/main" val="554637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25775-DDCB-469F-9343-17E3194D816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A5AF9F9-45F9-5533-D19B-A9D5B81A6B1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3F49C8E-E5BC-06CD-0863-FE974F59BC79}"/>
              </a:ext>
            </a:extLst>
          </p:cNvPr>
          <p:cNvSpPr>
            <a:spLocks noGrp="1"/>
          </p:cNvSpPr>
          <p:nvPr>
            <p:ph type="dt" sz="half" idx="10"/>
          </p:nvPr>
        </p:nvSpPr>
        <p:spPr/>
        <p:txBody>
          <a:bodyPr/>
          <a:lstStyle/>
          <a:p>
            <a:fld id="{DEDAC7D4-5732-4C3B-A1A9-BE13B170D3C0}" type="datetimeFigureOut">
              <a:rPr lang="en-IN" smtClean="0"/>
              <a:pPr/>
              <a:t>21-06-2024</a:t>
            </a:fld>
            <a:endParaRPr lang="en-IN"/>
          </a:p>
        </p:txBody>
      </p:sp>
      <p:sp>
        <p:nvSpPr>
          <p:cNvPr id="5" name="Footer Placeholder 4">
            <a:extLst>
              <a:ext uri="{FF2B5EF4-FFF2-40B4-BE49-F238E27FC236}">
                <a16:creationId xmlns:a16="http://schemas.microsoft.com/office/drawing/2014/main" id="{F3C8EB8D-5A9A-3EFB-68B7-BC190C3F768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35B98F4-69C2-9BC3-3793-BCB8DA0C0480}"/>
              </a:ext>
            </a:extLst>
          </p:cNvPr>
          <p:cNvSpPr>
            <a:spLocks noGrp="1"/>
          </p:cNvSpPr>
          <p:nvPr>
            <p:ph type="sldNum" sz="quarter" idx="12"/>
          </p:nvPr>
        </p:nvSpPr>
        <p:spPr/>
        <p:txBody>
          <a:bodyPr/>
          <a:lstStyle/>
          <a:p>
            <a:fld id="{DE59564C-4075-44F0-A017-8210CCA0D9FE}" type="slidenum">
              <a:rPr lang="en-IN" smtClean="0"/>
              <a:pPr/>
              <a:t>‹#›</a:t>
            </a:fld>
            <a:endParaRPr lang="en-IN"/>
          </a:p>
        </p:txBody>
      </p:sp>
    </p:spTree>
    <p:extLst>
      <p:ext uri="{BB962C8B-B14F-4D97-AF65-F5344CB8AC3E}">
        <p14:creationId xmlns:p14="http://schemas.microsoft.com/office/powerpoint/2010/main" val="2521449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B0F96-2C10-8250-F7C7-E4DC4C83353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2004C6E-1161-AB9F-D3BC-3F79511A854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BA9B3F1-4ABE-9913-50C8-7700E2364AF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3D921B1-CE81-1C91-3F57-ED1279457A8B}"/>
              </a:ext>
            </a:extLst>
          </p:cNvPr>
          <p:cNvSpPr>
            <a:spLocks noGrp="1"/>
          </p:cNvSpPr>
          <p:nvPr>
            <p:ph type="dt" sz="half" idx="10"/>
          </p:nvPr>
        </p:nvSpPr>
        <p:spPr/>
        <p:txBody>
          <a:bodyPr/>
          <a:lstStyle/>
          <a:p>
            <a:fld id="{DEDAC7D4-5732-4C3B-A1A9-BE13B170D3C0}" type="datetimeFigureOut">
              <a:rPr lang="en-IN" smtClean="0"/>
              <a:pPr/>
              <a:t>21-06-2024</a:t>
            </a:fld>
            <a:endParaRPr lang="en-IN"/>
          </a:p>
        </p:txBody>
      </p:sp>
      <p:sp>
        <p:nvSpPr>
          <p:cNvPr id="6" name="Footer Placeholder 5">
            <a:extLst>
              <a:ext uri="{FF2B5EF4-FFF2-40B4-BE49-F238E27FC236}">
                <a16:creationId xmlns:a16="http://schemas.microsoft.com/office/drawing/2014/main" id="{D8F7C928-69A0-436B-B320-64154F5DB11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39771D9-007A-0D75-9D88-B6F9F4DE2CE1}"/>
              </a:ext>
            </a:extLst>
          </p:cNvPr>
          <p:cNvSpPr>
            <a:spLocks noGrp="1"/>
          </p:cNvSpPr>
          <p:nvPr>
            <p:ph type="sldNum" sz="quarter" idx="12"/>
          </p:nvPr>
        </p:nvSpPr>
        <p:spPr/>
        <p:txBody>
          <a:bodyPr/>
          <a:lstStyle/>
          <a:p>
            <a:fld id="{DE59564C-4075-44F0-A017-8210CCA0D9FE}" type="slidenum">
              <a:rPr lang="en-IN" smtClean="0"/>
              <a:pPr/>
              <a:t>‹#›</a:t>
            </a:fld>
            <a:endParaRPr lang="en-IN"/>
          </a:p>
        </p:txBody>
      </p:sp>
    </p:spTree>
    <p:extLst>
      <p:ext uri="{BB962C8B-B14F-4D97-AF65-F5344CB8AC3E}">
        <p14:creationId xmlns:p14="http://schemas.microsoft.com/office/powerpoint/2010/main" val="31033958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309A6-ECB6-29EB-90F4-7205B5A1AAE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D983D39-9D2A-5841-2123-922EC15032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B57866A-F53E-E5AB-0479-7028B7B279E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5076952-29B6-A893-ECD0-231F9FE26F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5054866-BD56-72D4-52CE-AA84413049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3DB25CF-3334-38E1-2AE4-4DAB74C842D2}"/>
              </a:ext>
            </a:extLst>
          </p:cNvPr>
          <p:cNvSpPr>
            <a:spLocks noGrp="1"/>
          </p:cNvSpPr>
          <p:nvPr>
            <p:ph type="dt" sz="half" idx="10"/>
          </p:nvPr>
        </p:nvSpPr>
        <p:spPr/>
        <p:txBody>
          <a:bodyPr/>
          <a:lstStyle/>
          <a:p>
            <a:fld id="{DEDAC7D4-5732-4C3B-A1A9-BE13B170D3C0}" type="datetimeFigureOut">
              <a:rPr lang="en-IN" smtClean="0"/>
              <a:pPr/>
              <a:t>21-06-2024</a:t>
            </a:fld>
            <a:endParaRPr lang="en-IN"/>
          </a:p>
        </p:txBody>
      </p:sp>
      <p:sp>
        <p:nvSpPr>
          <p:cNvPr id="8" name="Footer Placeholder 7">
            <a:extLst>
              <a:ext uri="{FF2B5EF4-FFF2-40B4-BE49-F238E27FC236}">
                <a16:creationId xmlns:a16="http://schemas.microsoft.com/office/drawing/2014/main" id="{57337EC2-931E-708A-B541-F564E05EF17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BF0C913-688C-EED1-EF06-016C0A266591}"/>
              </a:ext>
            </a:extLst>
          </p:cNvPr>
          <p:cNvSpPr>
            <a:spLocks noGrp="1"/>
          </p:cNvSpPr>
          <p:nvPr>
            <p:ph type="sldNum" sz="quarter" idx="12"/>
          </p:nvPr>
        </p:nvSpPr>
        <p:spPr/>
        <p:txBody>
          <a:bodyPr/>
          <a:lstStyle/>
          <a:p>
            <a:fld id="{DE59564C-4075-44F0-A017-8210CCA0D9FE}" type="slidenum">
              <a:rPr lang="en-IN" smtClean="0"/>
              <a:pPr/>
              <a:t>‹#›</a:t>
            </a:fld>
            <a:endParaRPr lang="en-IN"/>
          </a:p>
        </p:txBody>
      </p:sp>
    </p:spTree>
    <p:extLst>
      <p:ext uri="{BB962C8B-B14F-4D97-AF65-F5344CB8AC3E}">
        <p14:creationId xmlns:p14="http://schemas.microsoft.com/office/powerpoint/2010/main" val="26931021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B2092-4266-4877-50DA-642A7B1CFC3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D1542D4-9516-A3F4-194D-631CA6E1D9A2}"/>
              </a:ext>
            </a:extLst>
          </p:cNvPr>
          <p:cNvSpPr>
            <a:spLocks noGrp="1"/>
          </p:cNvSpPr>
          <p:nvPr>
            <p:ph type="dt" sz="half" idx="10"/>
          </p:nvPr>
        </p:nvSpPr>
        <p:spPr/>
        <p:txBody>
          <a:bodyPr/>
          <a:lstStyle/>
          <a:p>
            <a:fld id="{DEDAC7D4-5732-4C3B-A1A9-BE13B170D3C0}" type="datetimeFigureOut">
              <a:rPr lang="en-IN" smtClean="0"/>
              <a:pPr/>
              <a:t>21-06-2024</a:t>
            </a:fld>
            <a:endParaRPr lang="en-IN"/>
          </a:p>
        </p:txBody>
      </p:sp>
      <p:sp>
        <p:nvSpPr>
          <p:cNvPr id="4" name="Footer Placeholder 3">
            <a:extLst>
              <a:ext uri="{FF2B5EF4-FFF2-40B4-BE49-F238E27FC236}">
                <a16:creationId xmlns:a16="http://schemas.microsoft.com/office/drawing/2014/main" id="{92302B5F-53DA-0833-76E1-B65558D47F4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B67D407-D0E4-C40E-3561-E1FCB2A20066}"/>
              </a:ext>
            </a:extLst>
          </p:cNvPr>
          <p:cNvSpPr>
            <a:spLocks noGrp="1"/>
          </p:cNvSpPr>
          <p:nvPr>
            <p:ph type="sldNum" sz="quarter" idx="12"/>
          </p:nvPr>
        </p:nvSpPr>
        <p:spPr/>
        <p:txBody>
          <a:bodyPr/>
          <a:lstStyle/>
          <a:p>
            <a:fld id="{DE59564C-4075-44F0-A017-8210CCA0D9FE}" type="slidenum">
              <a:rPr lang="en-IN" smtClean="0"/>
              <a:pPr/>
              <a:t>‹#›</a:t>
            </a:fld>
            <a:endParaRPr lang="en-IN"/>
          </a:p>
        </p:txBody>
      </p:sp>
    </p:spTree>
    <p:extLst>
      <p:ext uri="{BB962C8B-B14F-4D97-AF65-F5344CB8AC3E}">
        <p14:creationId xmlns:p14="http://schemas.microsoft.com/office/powerpoint/2010/main" val="3013817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3CA9B9-591C-B53A-384A-82B7B172D944}"/>
              </a:ext>
            </a:extLst>
          </p:cNvPr>
          <p:cNvSpPr>
            <a:spLocks noGrp="1"/>
          </p:cNvSpPr>
          <p:nvPr>
            <p:ph type="dt" sz="half" idx="10"/>
          </p:nvPr>
        </p:nvSpPr>
        <p:spPr/>
        <p:txBody>
          <a:bodyPr/>
          <a:lstStyle/>
          <a:p>
            <a:fld id="{DEDAC7D4-5732-4C3B-A1A9-BE13B170D3C0}" type="datetimeFigureOut">
              <a:rPr lang="en-IN" smtClean="0"/>
              <a:pPr/>
              <a:t>21-06-2024</a:t>
            </a:fld>
            <a:endParaRPr lang="en-IN"/>
          </a:p>
        </p:txBody>
      </p:sp>
      <p:sp>
        <p:nvSpPr>
          <p:cNvPr id="3" name="Footer Placeholder 2">
            <a:extLst>
              <a:ext uri="{FF2B5EF4-FFF2-40B4-BE49-F238E27FC236}">
                <a16:creationId xmlns:a16="http://schemas.microsoft.com/office/drawing/2014/main" id="{88AA8AC3-6EC3-AF83-AE83-57DBEC0E8CA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C64DCE0-AB8D-A5E8-C561-80A8E1587157}"/>
              </a:ext>
            </a:extLst>
          </p:cNvPr>
          <p:cNvSpPr>
            <a:spLocks noGrp="1"/>
          </p:cNvSpPr>
          <p:nvPr>
            <p:ph type="sldNum" sz="quarter" idx="12"/>
          </p:nvPr>
        </p:nvSpPr>
        <p:spPr/>
        <p:txBody>
          <a:bodyPr/>
          <a:lstStyle/>
          <a:p>
            <a:fld id="{DE59564C-4075-44F0-A017-8210CCA0D9FE}" type="slidenum">
              <a:rPr lang="en-IN" smtClean="0"/>
              <a:pPr/>
              <a:t>‹#›</a:t>
            </a:fld>
            <a:endParaRPr lang="en-IN"/>
          </a:p>
        </p:txBody>
      </p:sp>
    </p:spTree>
    <p:extLst>
      <p:ext uri="{BB962C8B-B14F-4D97-AF65-F5344CB8AC3E}">
        <p14:creationId xmlns:p14="http://schemas.microsoft.com/office/powerpoint/2010/main" val="27596896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7FA8B-61B9-A74C-7AF9-A93F5C5EBF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98B5556-17D5-C666-83AD-CBA9AE5F7CC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5814680-574D-1125-0D5A-5BC25DCA31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9E5FA9-258C-B01B-7CFD-FD6DF482297D}"/>
              </a:ext>
            </a:extLst>
          </p:cNvPr>
          <p:cNvSpPr>
            <a:spLocks noGrp="1"/>
          </p:cNvSpPr>
          <p:nvPr>
            <p:ph type="dt" sz="half" idx="10"/>
          </p:nvPr>
        </p:nvSpPr>
        <p:spPr/>
        <p:txBody>
          <a:bodyPr/>
          <a:lstStyle/>
          <a:p>
            <a:fld id="{DEDAC7D4-5732-4C3B-A1A9-BE13B170D3C0}" type="datetimeFigureOut">
              <a:rPr lang="en-IN" smtClean="0"/>
              <a:pPr/>
              <a:t>21-06-2024</a:t>
            </a:fld>
            <a:endParaRPr lang="en-IN"/>
          </a:p>
        </p:txBody>
      </p:sp>
      <p:sp>
        <p:nvSpPr>
          <p:cNvPr id="6" name="Footer Placeholder 5">
            <a:extLst>
              <a:ext uri="{FF2B5EF4-FFF2-40B4-BE49-F238E27FC236}">
                <a16:creationId xmlns:a16="http://schemas.microsoft.com/office/drawing/2014/main" id="{146D2386-F8A2-C32A-BA9C-6FE4742AA43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9A006E9-8054-1494-5CA9-0737EA372F95}"/>
              </a:ext>
            </a:extLst>
          </p:cNvPr>
          <p:cNvSpPr>
            <a:spLocks noGrp="1"/>
          </p:cNvSpPr>
          <p:nvPr>
            <p:ph type="sldNum" sz="quarter" idx="12"/>
          </p:nvPr>
        </p:nvSpPr>
        <p:spPr/>
        <p:txBody>
          <a:bodyPr/>
          <a:lstStyle/>
          <a:p>
            <a:fld id="{DE59564C-4075-44F0-A017-8210CCA0D9FE}" type="slidenum">
              <a:rPr lang="en-IN" smtClean="0"/>
              <a:pPr/>
              <a:t>‹#›</a:t>
            </a:fld>
            <a:endParaRPr lang="en-IN"/>
          </a:p>
        </p:txBody>
      </p:sp>
    </p:spTree>
    <p:extLst>
      <p:ext uri="{BB962C8B-B14F-4D97-AF65-F5344CB8AC3E}">
        <p14:creationId xmlns:p14="http://schemas.microsoft.com/office/powerpoint/2010/main" val="25895149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9BB22-6820-8EAE-602A-8DE9D37D68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0808C80-EB7A-E717-6415-121104529B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D313EAE-E7BA-1EB7-C2F9-FC269A7A61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4415406-5B41-5CA6-2A87-4CC50676AFE9}"/>
              </a:ext>
            </a:extLst>
          </p:cNvPr>
          <p:cNvSpPr>
            <a:spLocks noGrp="1"/>
          </p:cNvSpPr>
          <p:nvPr>
            <p:ph type="dt" sz="half" idx="10"/>
          </p:nvPr>
        </p:nvSpPr>
        <p:spPr/>
        <p:txBody>
          <a:bodyPr/>
          <a:lstStyle/>
          <a:p>
            <a:fld id="{DEDAC7D4-5732-4C3B-A1A9-BE13B170D3C0}" type="datetimeFigureOut">
              <a:rPr lang="en-IN" smtClean="0"/>
              <a:pPr/>
              <a:t>21-06-2024</a:t>
            </a:fld>
            <a:endParaRPr lang="en-IN"/>
          </a:p>
        </p:txBody>
      </p:sp>
      <p:sp>
        <p:nvSpPr>
          <p:cNvPr id="6" name="Footer Placeholder 5">
            <a:extLst>
              <a:ext uri="{FF2B5EF4-FFF2-40B4-BE49-F238E27FC236}">
                <a16:creationId xmlns:a16="http://schemas.microsoft.com/office/drawing/2014/main" id="{F86FED1B-5D2D-CD4F-6A13-AE2BA9D29C6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4F47F73-3509-6E62-E230-B6EF6DFA6B39}"/>
              </a:ext>
            </a:extLst>
          </p:cNvPr>
          <p:cNvSpPr>
            <a:spLocks noGrp="1"/>
          </p:cNvSpPr>
          <p:nvPr>
            <p:ph type="sldNum" sz="quarter" idx="12"/>
          </p:nvPr>
        </p:nvSpPr>
        <p:spPr/>
        <p:txBody>
          <a:bodyPr/>
          <a:lstStyle/>
          <a:p>
            <a:fld id="{DE59564C-4075-44F0-A017-8210CCA0D9FE}" type="slidenum">
              <a:rPr lang="en-IN" smtClean="0"/>
              <a:pPr/>
              <a:t>‹#›</a:t>
            </a:fld>
            <a:endParaRPr lang="en-IN"/>
          </a:p>
        </p:txBody>
      </p:sp>
    </p:spTree>
    <p:extLst>
      <p:ext uri="{BB962C8B-B14F-4D97-AF65-F5344CB8AC3E}">
        <p14:creationId xmlns:p14="http://schemas.microsoft.com/office/powerpoint/2010/main" val="3152086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2B95206-96EC-E0B6-38A9-F1DD5225601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D56AA03-9A81-90E2-5C16-D98F26AD83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FAF99FD-641A-BAC3-C657-52455B3C79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DAC7D4-5732-4C3B-A1A9-BE13B170D3C0}" type="datetimeFigureOut">
              <a:rPr lang="en-IN" smtClean="0"/>
              <a:pPr/>
              <a:t>21-06-2024</a:t>
            </a:fld>
            <a:endParaRPr lang="en-IN"/>
          </a:p>
        </p:txBody>
      </p:sp>
      <p:sp>
        <p:nvSpPr>
          <p:cNvPr id="5" name="Footer Placeholder 4">
            <a:extLst>
              <a:ext uri="{FF2B5EF4-FFF2-40B4-BE49-F238E27FC236}">
                <a16:creationId xmlns:a16="http://schemas.microsoft.com/office/drawing/2014/main" id="{A6180ED7-C12D-14F3-82EC-5F116B56DE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ACAA246-DEA9-BE3E-CB13-FEB364DE17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59564C-4075-44F0-A017-8210CCA0D9FE}" type="slidenum">
              <a:rPr lang="en-IN" smtClean="0"/>
              <a:pPr/>
              <a:t>‹#›</a:t>
            </a:fld>
            <a:endParaRPr lang="en-IN"/>
          </a:p>
        </p:txBody>
      </p:sp>
    </p:spTree>
    <p:extLst>
      <p:ext uri="{BB962C8B-B14F-4D97-AF65-F5344CB8AC3E}">
        <p14:creationId xmlns:p14="http://schemas.microsoft.com/office/powerpoint/2010/main" val="11579212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59231" y="836710"/>
            <a:ext cx="7002100" cy="6367455"/>
          </a:xfrm>
        </p:spPr>
        <p:txBody>
          <a:bodyPr>
            <a:normAutofit fontScale="90000"/>
          </a:bodyPr>
          <a:lstStyle/>
          <a:p>
            <a:br>
              <a:rPr lang="en-US"/>
            </a:br>
            <a:br>
              <a:rPr lang="en-US"/>
            </a:br>
            <a:r>
              <a:rPr lang="en-IN"/>
              <a:t> </a:t>
            </a:r>
            <a:br>
              <a:rPr lang="en-US"/>
            </a:br>
            <a:br>
              <a:rPr lang="en-US"/>
            </a:br>
            <a:br>
              <a:rPr lang="en-US"/>
            </a:br>
            <a:br>
              <a:rPr lang="en-US"/>
            </a:br>
            <a:br>
              <a:rPr lang="en-US"/>
            </a:br>
            <a:br>
              <a:rPr lang="en-US"/>
            </a:br>
            <a:br>
              <a:rPr lang="en-US"/>
            </a:br>
            <a:br>
              <a:rPr lang="en-US"/>
            </a:br>
            <a:br>
              <a:rPr lang="en-US"/>
            </a:br>
            <a:br>
              <a:rPr lang="en-US"/>
            </a:br>
            <a:br>
              <a:rPr lang="en-US"/>
            </a:br>
            <a:r>
              <a:rPr lang="en-IN" sz="3600" b="1">
                <a:solidFill>
                  <a:srgbClr val="00B0F0"/>
                </a:solidFill>
                <a:latin typeface="Times New Roman" panose="02020603050405020304" pitchFamily="18" charset="0"/>
                <a:cs typeface="Times New Roman" panose="02020603050405020304" pitchFamily="18" charset="0"/>
              </a:rPr>
              <a:t>CMR TECHNICAL CAMPUS</a:t>
            </a:r>
            <a:br>
              <a:rPr lang="en-IN" sz="2200" b="1">
                <a:solidFill>
                  <a:srgbClr val="00B0F0"/>
                </a:solidFill>
                <a:latin typeface="Times New Roman" panose="02020603050405020304" pitchFamily="18" charset="0"/>
                <a:cs typeface="Times New Roman" panose="02020603050405020304" pitchFamily="18" charset="0"/>
              </a:rPr>
            </a:br>
            <a:r>
              <a:rPr lang="en-IN" sz="2200" b="1">
                <a:solidFill>
                  <a:srgbClr val="00B0F0"/>
                </a:solidFill>
                <a:latin typeface="Times New Roman" panose="02020603050405020304" pitchFamily="18" charset="0"/>
                <a:cs typeface="Times New Roman" panose="02020603050405020304" pitchFamily="18" charset="0"/>
              </a:rPr>
              <a:t>UGC (Autonomous)</a:t>
            </a:r>
            <a:br>
              <a:rPr lang="en-IN" sz="2200" b="1">
                <a:latin typeface="Times New Roman" panose="02020603050405020304" pitchFamily="18" charset="0"/>
                <a:cs typeface="Times New Roman" panose="02020603050405020304" pitchFamily="18" charset="0"/>
              </a:rPr>
            </a:br>
            <a:r>
              <a:rPr lang="en-IN" sz="2200">
                <a:latin typeface="Times New Roman" panose="02020603050405020304" pitchFamily="18" charset="0"/>
                <a:cs typeface="Times New Roman" panose="02020603050405020304" pitchFamily="18" charset="0"/>
              </a:rPr>
              <a:t>Kandlakoya, Medchal Road, Hyd-501 401</a:t>
            </a:r>
            <a:br>
              <a:rPr lang="en-IN" sz="2200">
                <a:latin typeface="Times New Roman" panose="02020603050405020304" pitchFamily="18" charset="0"/>
                <a:cs typeface="Times New Roman" panose="02020603050405020304" pitchFamily="18" charset="0"/>
              </a:rPr>
            </a:br>
            <a:r>
              <a:rPr lang="en-IN" sz="2200" b="1">
                <a:solidFill>
                  <a:srgbClr val="FF0000"/>
                </a:solidFill>
                <a:latin typeface="Times New Roman" panose="02020603050405020304" pitchFamily="18" charset="0"/>
                <a:cs typeface="Times New Roman" panose="02020603050405020304" pitchFamily="18" charset="0"/>
              </a:rPr>
              <a:t>Department of Electronics &amp; Communication Engineering</a:t>
            </a:r>
            <a:br>
              <a:rPr lang="en-IN" sz="2200" b="1">
                <a:solidFill>
                  <a:srgbClr val="FF0000"/>
                </a:solidFill>
                <a:latin typeface="Times New Roman" panose="02020603050405020304" pitchFamily="18" charset="0"/>
                <a:cs typeface="Times New Roman" panose="02020603050405020304" pitchFamily="18" charset="0"/>
              </a:rPr>
            </a:br>
            <a:r>
              <a:rPr lang="en-IN" sz="2700" b="1">
                <a:solidFill>
                  <a:srgbClr val="00B050"/>
                </a:solidFill>
                <a:latin typeface="Times New Roman" panose="02020603050405020304" pitchFamily="18" charset="0"/>
                <a:cs typeface="Times New Roman" panose="02020603050405020304" pitchFamily="18" charset="0"/>
              </a:rPr>
              <a:t>Real Time Project Review</a:t>
            </a:r>
            <a:br>
              <a:rPr lang="en-IN" sz="2700" b="1">
                <a:solidFill>
                  <a:schemeClr val="accent1">
                    <a:lumMod val="50000"/>
                  </a:schemeClr>
                </a:solidFill>
                <a:latin typeface="Times New Roman" panose="02020603050405020304" pitchFamily="18" charset="0"/>
                <a:cs typeface="Times New Roman" panose="02020603050405020304" pitchFamily="18" charset="0"/>
              </a:rPr>
            </a:br>
            <a:br>
              <a:rPr lang="en-IN" sz="2200" b="1">
                <a:solidFill>
                  <a:srgbClr val="00B0F0"/>
                </a:solidFill>
                <a:latin typeface="Times New Roman" panose="02020603050405020304" pitchFamily="18" charset="0"/>
                <a:cs typeface="Times New Roman" panose="02020603050405020304" pitchFamily="18" charset="0"/>
              </a:rPr>
            </a:br>
            <a:r>
              <a:rPr lang="en-US" sz="2400" b="1">
                <a:solidFill>
                  <a:srgbClr val="0070C0"/>
                </a:solidFill>
                <a:latin typeface="Times New Roman" panose="02020603050405020304" pitchFamily="18" charset="0"/>
                <a:cs typeface="Times New Roman" panose="02020603050405020304" pitchFamily="18" charset="0"/>
              </a:rPr>
              <a:t>Car Driving System to Assist Physically Challenge</a:t>
            </a:r>
            <a:br>
              <a:rPr lang="en-US" sz="2400" b="1">
                <a:solidFill>
                  <a:schemeClr val="accent5">
                    <a:lumMod val="75000"/>
                  </a:schemeClr>
                </a:solidFill>
                <a:latin typeface="Times New Roman" panose="02020603050405020304" pitchFamily="18" charset="0"/>
                <a:cs typeface="Times New Roman" panose="02020603050405020304" pitchFamily="18" charset="0"/>
              </a:rPr>
            </a:br>
            <a:br>
              <a:rPr lang="en-US"/>
            </a:br>
            <a:br>
              <a:rPr lang="en-US"/>
            </a:br>
            <a:br>
              <a:rPr lang="en-US"/>
            </a:br>
            <a:br>
              <a:rPr lang="en-US"/>
            </a:br>
            <a:br>
              <a:rPr lang="en-US"/>
            </a:br>
            <a:br>
              <a:rPr lang="en-US"/>
            </a:br>
            <a:endParaRPr lang="en-US" sz="2000">
              <a:solidFill>
                <a:srgbClr val="00B0F0"/>
              </a:solidFill>
            </a:endParaRPr>
          </a:p>
        </p:txBody>
      </p:sp>
      <p:pic>
        <p:nvPicPr>
          <p:cNvPr id="4" name="Picture 3" descr="CMRGI Logo New2"/>
          <p:cNvPicPr/>
          <p:nvPr/>
        </p:nvPicPr>
        <p:blipFill>
          <a:blip r:embed="rId3" cstate="print"/>
          <a:srcRect/>
          <a:stretch>
            <a:fillRect/>
          </a:stretch>
        </p:blipFill>
        <p:spPr bwMode="auto">
          <a:xfrm>
            <a:off x="952464" y="0"/>
            <a:ext cx="1428760" cy="1071570"/>
          </a:xfrm>
          <a:prstGeom prst="rect">
            <a:avLst/>
          </a:prstGeom>
          <a:noFill/>
          <a:ln w="9525">
            <a:noFill/>
            <a:miter lim="800000"/>
            <a:headEnd/>
            <a:tailEnd/>
          </a:ln>
        </p:spPr>
      </p:pic>
      <p:sp>
        <p:nvSpPr>
          <p:cNvPr id="6" name="TextBox 5"/>
          <p:cNvSpPr txBox="1"/>
          <p:nvPr/>
        </p:nvSpPr>
        <p:spPr>
          <a:xfrm>
            <a:off x="1335024" y="3571877"/>
            <a:ext cx="9034272" cy="2308324"/>
          </a:xfrm>
          <a:prstGeom prst="rect">
            <a:avLst/>
          </a:prstGeom>
          <a:noFill/>
        </p:spPr>
        <p:txBody>
          <a:bodyPr wrap="square" rtlCol="0">
            <a:spAutoFit/>
          </a:bodyPr>
          <a:lstStyle/>
          <a:p>
            <a:r>
              <a:rPr lang="en-IN" b="1">
                <a:solidFill>
                  <a:srgbClr val="FF0000"/>
                </a:solidFill>
                <a:latin typeface="Times New Roman" panose="02020603050405020304" pitchFamily="18" charset="0"/>
                <a:cs typeface="Times New Roman" panose="02020603050405020304" pitchFamily="18" charset="0"/>
              </a:rPr>
              <a:t>                                                             BATCH NO : 07</a:t>
            </a:r>
          </a:p>
          <a:p>
            <a:endParaRPr lang="en-IN">
              <a:latin typeface="Times New Roman" panose="02020603050405020304" pitchFamily="18" charset="0"/>
              <a:cs typeface="Times New Roman" panose="02020603050405020304" pitchFamily="18" charset="0"/>
            </a:endParaRPr>
          </a:p>
          <a:p>
            <a:r>
              <a:rPr lang="en-IN" b="1">
                <a:solidFill>
                  <a:srgbClr val="FF0000"/>
                </a:solidFill>
                <a:latin typeface="Times New Roman" panose="02020603050405020304" pitchFamily="18" charset="0"/>
                <a:cs typeface="Times New Roman" panose="02020603050405020304" pitchFamily="18" charset="0"/>
              </a:rPr>
              <a:t>Project Guide :                                                       	   ROLL NUMBERS </a:t>
            </a:r>
            <a:r>
              <a:rPr lang="en-IN">
                <a:solidFill>
                  <a:srgbClr val="FF0000"/>
                </a:solidFill>
                <a:latin typeface="Times New Roman" panose="02020603050405020304" pitchFamily="18" charset="0"/>
                <a:cs typeface="Times New Roman" panose="02020603050405020304" pitchFamily="18" charset="0"/>
              </a:rPr>
              <a:t>: </a:t>
            </a:r>
          </a:p>
          <a:p>
            <a:r>
              <a:rPr lang="en-IN" b="1">
                <a:latin typeface="Times New Roman" panose="02020603050405020304" pitchFamily="18" charset="0"/>
                <a:cs typeface="Times New Roman" panose="02020603050405020304" pitchFamily="18" charset="0"/>
              </a:rPr>
              <a:t>Name:</a:t>
            </a:r>
            <a:r>
              <a:rPr lang="en-US" sz="1800" b="1">
                <a:solidFill>
                  <a:srgbClr val="002060"/>
                </a:solidFill>
                <a:latin typeface="Times New Roman" panose="02020603050405020304" pitchFamily="18" charset="0"/>
                <a:cs typeface="Times New Roman" panose="02020603050405020304" pitchFamily="18" charset="0"/>
              </a:rPr>
              <a:t> </a:t>
            </a:r>
            <a:r>
              <a:rPr lang="en-US" sz="1800" b="1" err="1">
                <a:latin typeface="Times New Roman" panose="02020603050405020304" pitchFamily="18" charset="0"/>
                <a:cs typeface="Times New Roman" panose="02020603050405020304" pitchFamily="18" charset="0"/>
              </a:rPr>
              <a:t>S.Aparna</a:t>
            </a:r>
            <a:r>
              <a:rPr lang="en-IN">
                <a:latin typeface="Times New Roman" panose="02020603050405020304" pitchFamily="18" charset="0"/>
                <a:cs typeface="Times New Roman" panose="02020603050405020304" pitchFamily="18" charset="0"/>
              </a:rPr>
              <a:t>			     	     	   227R1A0587-G.Suraj</a:t>
            </a:r>
          </a:p>
          <a:p>
            <a:r>
              <a:rPr lang="en-IN">
                <a:latin typeface="Times New Roman" panose="02020603050405020304" pitchFamily="18" charset="0"/>
                <a:cs typeface="Times New Roman" panose="02020603050405020304" pitchFamily="18" charset="0"/>
              </a:rPr>
              <a:t>Designation :Assistant Professor 		                   227R1A0598-K.Prudvi Raj</a:t>
            </a:r>
          </a:p>
          <a:p>
            <a:r>
              <a:rPr lang="en-IN">
                <a:latin typeface="Times New Roman" panose="02020603050405020304" pitchFamily="18" charset="0"/>
                <a:cs typeface="Times New Roman" panose="02020603050405020304" pitchFamily="18" charset="0"/>
              </a:rPr>
              <a:t> </a:t>
            </a:r>
            <a:r>
              <a:rPr lang="en-IN" b="1">
                <a:solidFill>
                  <a:srgbClr val="FF0000"/>
                </a:solidFill>
                <a:latin typeface="Times New Roman" panose="02020603050405020304" pitchFamily="18" charset="0"/>
                <a:cs typeface="Times New Roman" panose="02020603050405020304" pitchFamily="18" charset="0"/>
              </a:rPr>
              <a:t>Project Coordinator :                                                             </a:t>
            </a:r>
            <a:r>
              <a:rPr lang="en-IN">
                <a:latin typeface="Times New Roman" panose="02020603050405020304" pitchFamily="18" charset="0"/>
                <a:cs typeface="Times New Roman" panose="02020603050405020304" pitchFamily="18" charset="0"/>
              </a:rPr>
              <a:t>227R1A0570-B.Nivedhitha</a:t>
            </a:r>
          </a:p>
          <a:p>
            <a:r>
              <a:rPr lang="en-IN" b="1">
                <a:latin typeface="Times New Roman" panose="02020603050405020304" pitchFamily="18" charset="0"/>
                <a:cs typeface="Times New Roman" panose="02020603050405020304" pitchFamily="18" charset="0"/>
              </a:rPr>
              <a:t> </a:t>
            </a:r>
            <a:r>
              <a:rPr lang="en-IN" b="1" err="1">
                <a:latin typeface="Times New Roman" panose="02020603050405020304" pitchFamily="18" charset="0"/>
                <a:cs typeface="Times New Roman" panose="02020603050405020304" pitchFamily="18" charset="0"/>
              </a:rPr>
              <a:t>Name:Mr.G.Pavan</a:t>
            </a:r>
            <a:r>
              <a:rPr lang="en-IN" b="1">
                <a:latin typeface="Times New Roman" panose="02020603050405020304" pitchFamily="18" charset="0"/>
                <a:cs typeface="Times New Roman" panose="02020603050405020304" pitchFamily="18" charset="0"/>
              </a:rPr>
              <a:t> Kumar</a:t>
            </a:r>
            <a:endParaRPr lang="en-IN">
              <a:latin typeface="Times New Roman" panose="02020603050405020304" pitchFamily="18" charset="0"/>
              <a:cs typeface="Times New Roman" panose="02020603050405020304" pitchFamily="18" charset="0"/>
            </a:endParaRPr>
          </a:p>
          <a:p>
            <a:r>
              <a:rPr lang="en-IN" b="1">
                <a:latin typeface="Times New Roman" panose="02020603050405020304" pitchFamily="18" charset="0"/>
                <a:cs typeface="Times New Roman" panose="02020603050405020304" pitchFamily="18" charset="0"/>
              </a:rPr>
              <a:t> </a:t>
            </a:r>
            <a:r>
              <a:rPr lang="en-IN">
                <a:latin typeface="Times New Roman" panose="02020603050405020304" pitchFamily="18" charset="0"/>
                <a:cs typeface="Times New Roman" panose="02020603050405020304" pitchFamily="18" charset="0"/>
              </a:rPr>
              <a:t>Designation: Assistant Professor                       </a:t>
            </a:r>
            <a:endParaRPr lang="en-US"/>
          </a:p>
        </p:txBody>
      </p:sp>
      <p:pic>
        <p:nvPicPr>
          <p:cNvPr id="7" name="Picture 6" descr="C:\Users\Dean Academic\Desktop\Images for Canva\naac_a_grade.jpg"/>
          <p:cNvPicPr/>
          <p:nvPr/>
        </p:nvPicPr>
        <p:blipFill>
          <a:blip r:embed="rId4"/>
          <a:srcRect/>
          <a:stretch>
            <a:fillRect/>
          </a:stretch>
        </p:blipFill>
        <p:spPr bwMode="auto">
          <a:xfrm>
            <a:off x="9739338" y="24"/>
            <a:ext cx="1285852" cy="1071546"/>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F2684-99D1-E0CE-2568-25E805F2A21C}"/>
              </a:ext>
            </a:extLst>
          </p:cNvPr>
          <p:cNvSpPr>
            <a:spLocks noGrp="1"/>
          </p:cNvSpPr>
          <p:nvPr>
            <p:ph type="title"/>
          </p:nvPr>
        </p:nvSpPr>
        <p:spPr/>
        <p:txBody>
          <a:bodyPr/>
          <a:lstStyle/>
          <a:p>
            <a:pPr algn="ctr"/>
            <a:r>
              <a:rPr lang="en-IN" sz="4400" b="1">
                <a:latin typeface="Times New Roman" pitchFamily="18" charset="0"/>
                <a:cs typeface="Times New Roman" pitchFamily="18" charset="0"/>
              </a:rPr>
              <a:t>CONCLUSION AND FUTURE SCOPE</a:t>
            </a:r>
            <a:endParaRPr lang="en-IN"/>
          </a:p>
        </p:txBody>
      </p:sp>
      <p:sp>
        <p:nvSpPr>
          <p:cNvPr id="3" name="Content Placeholder 2">
            <a:extLst>
              <a:ext uri="{FF2B5EF4-FFF2-40B4-BE49-F238E27FC236}">
                <a16:creationId xmlns:a16="http://schemas.microsoft.com/office/drawing/2014/main" id="{B32AB13C-64CE-2C01-F56E-93B43B209FC5}"/>
              </a:ext>
            </a:extLst>
          </p:cNvPr>
          <p:cNvSpPr>
            <a:spLocks noGrp="1"/>
          </p:cNvSpPr>
          <p:nvPr>
            <p:ph idx="1"/>
          </p:nvPr>
        </p:nvSpPr>
        <p:spPr/>
        <p:txBody>
          <a:bodyPr>
            <a:normAutofit/>
          </a:bodyPr>
          <a:lstStyle/>
          <a:p>
            <a:pPr algn="just"/>
            <a:r>
              <a:rPr lang="en-US" sz="2400">
                <a:latin typeface="Times New Roman" panose="02020603050405020304" pitchFamily="18" charset="0"/>
                <a:cs typeface="Times New Roman" panose="02020603050405020304" pitchFamily="18" charset="0"/>
              </a:rPr>
              <a:t>This paper describes a gesture recognition car system using MEMS accelerometers for a physically challenged person. A program is implemented in the microcontroller and according to the gesture movement, the gesture code is compared with the stored program. And after that the instruction is sent to the microcontroller of the vehicle unit. Thus the vehicle moves in the respective direction.</a:t>
            </a:r>
            <a:endParaRPr lang="en-IN" sz="24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589769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11380-7E96-4336-8C83-C6AC5FCD85C2}"/>
              </a:ext>
            </a:extLst>
          </p:cNvPr>
          <p:cNvSpPr>
            <a:spLocks noGrp="1"/>
          </p:cNvSpPr>
          <p:nvPr>
            <p:ph type="title"/>
          </p:nvPr>
        </p:nvSpPr>
        <p:spPr>
          <a:xfrm>
            <a:off x="1981200" y="274638"/>
            <a:ext cx="8229600" cy="939784"/>
          </a:xfrm>
        </p:spPr>
        <p:txBody>
          <a:bodyPr>
            <a:normAutofit/>
          </a:bodyPr>
          <a:lstStyle/>
          <a:p>
            <a:pPr algn="ctr"/>
            <a:r>
              <a:rPr lang="en-US" sz="4000" b="1">
                <a:latin typeface="Times New Roman" panose="02020603050405020304" pitchFamily="18" charset="0"/>
                <a:cs typeface="Times New Roman" panose="02020603050405020304" pitchFamily="18" charset="0"/>
              </a:rPr>
              <a:t>REFERENCES</a:t>
            </a:r>
            <a:endParaRPr lang="en-IN" sz="4000" b="1">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EABC230-A671-48BF-9E05-FAF177AFE1D8}"/>
              </a:ext>
            </a:extLst>
          </p:cNvPr>
          <p:cNvSpPr>
            <a:spLocks noGrp="1"/>
          </p:cNvSpPr>
          <p:nvPr>
            <p:ph idx="1"/>
          </p:nvPr>
        </p:nvSpPr>
        <p:spPr>
          <a:xfrm>
            <a:off x="1952596" y="1142984"/>
            <a:ext cx="8258204" cy="5310352"/>
          </a:xfrm>
        </p:spPr>
        <p:txBody>
          <a:bodyPr>
            <a:normAutofit fontScale="92500"/>
          </a:bodyPr>
          <a:lstStyle/>
          <a:p>
            <a:pPr algn="just"/>
            <a:r>
              <a:rPr lang="en-US" sz="2200">
                <a:latin typeface="Times New Roman" panose="02020603050405020304" pitchFamily="18" charset="0"/>
                <a:cs typeface="Times New Roman" panose="02020603050405020304" pitchFamily="18" charset="0"/>
              </a:rPr>
              <a:t>Prashant J. Mahajan; Kalyani V. Pagare, “PIR based automatic fever testing”, International Research Journal of Engineering and Technology(IRJET),vol-07,issue no-04,pp.1345-1347,2020.</a:t>
            </a:r>
          </a:p>
          <a:p>
            <a:pPr algn="just"/>
            <a:r>
              <a:rPr lang="en-US" sz="2200">
                <a:latin typeface="Times New Roman" panose="02020603050405020304" pitchFamily="18" charset="0"/>
                <a:cs typeface="Times New Roman" panose="02020603050405020304" pitchFamily="18" charset="0"/>
              </a:rPr>
              <a:t>Pooja Ajmera, “INFRARED SENSOR” , International Research Journal of Engineering and Technology(IRJET), ISSN: 2278-0181 vol-05,issue no-23,1559-1557.</a:t>
            </a:r>
          </a:p>
          <a:p>
            <a:pPr algn="just"/>
            <a:r>
              <a:rPr lang="en-US" sz="2200">
                <a:latin typeface="Times New Roman" panose="02020603050405020304" pitchFamily="18" charset="0"/>
                <a:cs typeface="Times New Roman" panose="02020603050405020304" pitchFamily="18" charset="0"/>
              </a:rPr>
              <a:t>Hanzhong, “DESIGN OFA NON-CONTACT INFRARED THERMOMETER”, International Research Journal of Engineering and Technology(IRJET),ISSN: 2581-0181 vol-08,issue no-13,1859-183</a:t>
            </a:r>
          </a:p>
          <a:p>
            <a:pPr algn="just"/>
            <a:r>
              <a:rPr lang="en-US" sz="2200">
                <a:latin typeface="Times New Roman" panose="02020603050405020304" pitchFamily="18" charset="0"/>
                <a:cs typeface="Times New Roman" panose="02020603050405020304" pitchFamily="18" charset="0"/>
              </a:rPr>
              <a:t>Rohit Ramagade , Uday Thak, Harshad </a:t>
            </a:r>
            <a:r>
              <a:rPr lang="en-US" sz="2200" err="1">
                <a:latin typeface="Times New Roman" panose="02020603050405020304" pitchFamily="18" charset="0"/>
                <a:cs typeface="Times New Roman" panose="02020603050405020304" pitchFamily="18" charset="0"/>
              </a:rPr>
              <a:t>pidurkar</a:t>
            </a:r>
            <a:r>
              <a:rPr lang="en-US" sz="2200">
                <a:latin typeface="Times New Roman" panose="02020603050405020304" pitchFamily="18" charset="0"/>
                <a:cs typeface="Times New Roman" panose="02020603050405020304" pitchFamily="18" charset="0"/>
              </a:rPr>
              <a:t>, Lokesh Kathale; ”INNOVATIVE TECHNOLOGIES FOR TEMPERATURE MEASUREMENT OF AERO ENGINE COMPONENT”, International Research Journal of Engineering and Technology(IRJET), ISSN: 2395-0056 vol-05,issue no-23, 2395-0072</a:t>
            </a:r>
          </a:p>
          <a:p>
            <a:pPr algn="just"/>
            <a:r>
              <a:rPr lang="en-US" sz="2200" err="1">
                <a:latin typeface="Times New Roman" panose="02020603050405020304" pitchFamily="18" charset="0"/>
                <a:cs typeface="Times New Roman" panose="02020603050405020304" pitchFamily="18" charset="0"/>
              </a:rPr>
              <a:t>Akshay</a:t>
            </a:r>
            <a:r>
              <a:rPr lang="en-US" sz="2200">
                <a:latin typeface="Times New Roman" panose="02020603050405020304" pitchFamily="18" charset="0"/>
                <a:cs typeface="Times New Roman" panose="02020603050405020304" pitchFamily="18" charset="0"/>
              </a:rPr>
              <a:t> Sharma A S, “ Review on Automatic Sanitizer Dispensing Machine”, International Research Journal of Engineering and Technology(IRJET),vol-09,issue no-07,pp.725-726,2020.</a:t>
            </a:r>
          </a:p>
          <a:p>
            <a:pPr algn="just"/>
            <a:endParaRPr lang="en-US" sz="2000">
              <a:latin typeface="Times New Roman" panose="02020603050405020304" pitchFamily="18" charset="0"/>
              <a:cs typeface="Times New Roman" panose="02020603050405020304" pitchFamily="18" charset="0"/>
            </a:endParaRPr>
          </a:p>
          <a:p>
            <a:pPr algn="just"/>
            <a:endParaRPr lang="en-US" sz="2600">
              <a:latin typeface="Times New Roman" panose="02020603050405020304" pitchFamily="18" charset="0"/>
              <a:cs typeface="Times New Roman" panose="02020603050405020304" pitchFamily="18" charset="0"/>
            </a:endParaRPr>
          </a:p>
          <a:p>
            <a:endParaRPr lang="en-IN" sz="24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80107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B69A2-5CDB-037B-9142-9DED5E8EB690}"/>
              </a:ext>
            </a:extLst>
          </p:cNvPr>
          <p:cNvSpPr>
            <a:spLocks noGrp="1"/>
          </p:cNvSpPr>
          <p:nvPr>
            <p:ph type="title"/>
          </p:nvPr>
        </p:nvSpPr>
        <p:spPr>
          <a:xfrm>
            <a:off x="838200" y="365125"/>
            <a:ext cx="10515600" cy="5369469"/>
          </a:xfrm>
        </p:spPr>
        <p:txBody>
          <a:bodyPr/>
          <a:lstStyle/>
          <a:p>
            <a:pPr algn="ctr"/>
            <a:r>
              <a:rPr lang="en-US" b="1">
                <a:latin typeface="Times New Roman" panose="02020603050405020304" pitchFamily="18" charset="0"/>
                <a:cs typeface="Times New Roman" panose="02020603050405020304" pitchFamily="18" charset="0"/>
              </a:rPr>
              <a:t>Q&amp;A</a:t>
            </a:r>
            <a:endParaRPr lang="en-IN" b="1">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22805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0F9647-136D-6CB6-9251-40758619CEC5}"/>
              </a:ext>
            </a:extLst>
          </p:cNvPr>
          <p:cNvSpPr>
            <a:spLocks noGrp="1"/>
          </p:cNvSpPr>
          <p:nvPr>
            <p:ph type="title"/>
          </p:nvPr>
        </p:nvSpPr>
        <p:spPr>
          <a:xfrm>
            <a:off x="838200" y="365125"/>
            <a:ext cx="10515600" cy="5931172"/>
          </a:xfrm>
        </p:spPr>
        <p:txBody>
          <a:bodyPr/>
          <a:lstStyle/>
          <a:p>
            <a:pPr algn="ctr"/>
            <a:r>
              <a:rPr lang="en-US" b="1">
                <a:latin typeface="Times New Roman" panose="02020603050405020304" pitchFamily="18" charset="0"/>
                <a:cs typeface="Times New Roman" panose="02020603050405020304" pitchFamily="18" charset="0"/>
              </a:rPr>
              <a:t>THANK YOU</a:t>
            </a:r>
            <a:endParaRPr lang="en-IN" b="1">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471994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35F987E-BFB3-9BE9-6796-4A2F1AEA8EA6}"/>
              </a:ext>
            </a:extLst>
          </p:cNvPr>
          <p:cNvSpPr>
            <a:spLocks noGrp="1"/>
          </p:cNvSpPr>
          <p:nvPr>
            <p:ph idx="1"/>
          </p:nvPr>
        </p:nvSpPr>
        <p:spPr>
          <a:xfrm>
            <a:off x="838200" y="1825624"/>
            <a:ext cx="10515600" cy="4913503"/>
          </a:xfrm>
        </p:spPr>
        <p:txBody>
          <a:bodyPr/>
          <a:lstStyle/>
          <a:p>
            <a:pPr algn="just"/>
            <a:r>
              <a:rPr lang="en-US" sz="2400" err="1">
                <a:latin typeface="Times New Roman" panose="02020603050405020304" pitchFamily="18" charset="0"/>
                <a:cs typeface="Times New Roman" panose="02020603050405020304" pitchFamily="18" charset="0"/>
              </a:rPr>
              <a:t>Abstarct</a:t>
            </a:r>
            <a:endParaRPr lang="en-US" sz="2400">
              <a:latin typeface="Times New Roman" panose="02020603050405020304" pitchFamily="18" charset="0"/>
              <a:cs typeface="Times New Roman" panose="02020603050405020304" pitchFamily="18" charset="0"/>
            </a:endParaRPr>
          </a:p>
          <a:p>
            <a:pPr algn="just"/>
            <a:r>
              <a:rPr lang="en-US" sz="2400">
                <a:latin typeface="Times New Roman" panose="02020603050405020304" pitchFamily="18" charset="0"/>
                <a:cs typeface="Times New Roman" panose="02020603050405020304" pitchFamily="18" charset="0"/>
              </a:rPr>
              <a:t>Introduction</a:t>
            </a:r>
          </a:p>
          <a:p>
            <a:pPr algn="just"/>
            <a:r>
              <a:rPr lang="en-US" sz="2400">
                <a:latin typeface="Times New Roman" panose="02020603050405020304" pitchFamily="18" charset="0"/>
                <a:cs typeface="Times New Roman" panose="02020603050405020304" pitchFamily="18" charset="0"/>
              </a:rPr>
              <a:t>Literature Survey</a:t>
            </a:r>
          </a:p>
          <a:p>
            <a:pPr algn="just"/>
            <a:r>
              <a:rPr lang="en-US" sz="2400">
                <a:latin typeface="Times New Roman" panose="02020603050405020304" pitchFamily="18" charset="0"/>
                <a:cs typeface="Times New Roman" panose="02020603050405020304" pitchFamily="18" charset="0"/>
              </a:rPr>
              <a:t>Proposed Methodology</a:t>
            </a:r>
          </a:p>
          <a:p>
            <a:pPr algn="just"/>
            <a:r>
              <a:rPr lang="en-IN" sz="2400">
                <a:latin typeface="Times New Roman" panose="02020603050405020304" pitchFamily="18" charset="0"/>
                <a:cs typeface="Times New Roman" panose="02020603050405020304" pitchFamily="18" charset="0"/>
              </a:rPr>
              <a:t>Implementation &amp; Architecture</a:t>
            </a:r>
          </a:p>
          <a:p>
            <a:pPr algn="just"/>
            <a:r>
              <a:rPr lang="en-IN" sz="2400">
                <a:latin typeface="Times New Roman" panose="02020603050405020304" pitchFamily="18" charset="0"/>
                <a:cs typeface="Times New Roman" panose="02020603050405020304" pitchFamily="18" charset="0"/>
              </a:rPr>
              <a:t>Results &amp; Discussion</a:t>
            </a:r>
          </a:p>
          <a:p>
            <a:pPr algn="just"/>
            <a:r>
              <a:rPr lang="en-IN" sz="2400">
                <a:latin typeface="Times New Roman" panose="02020603050405020304" pitchFamily="18" charset="0"/>
                <a:cs typeface="Times New Roman" panose="02020603050405020304" pitchFamily="18" charset="0"/>
              </a:rPr>
              <a:t>Conclusion &amp; Future Scope</a:t>
            </a:r>
          </a:p>
          <a:p>
            <a:pPr algn="just"/>
            <a:r>
              <a:rPr lang="en-IN" sz="2400">
                <a:latin typeface="Times New Roman" panose="02020603050405020304" pitchFamily="18" charset="0"/>
                <a:cs typeface="Times New Roman" panose="02020603050405020304" pitchFamily="18" charset="0"/>
              </a:rPr>
              <a:t>Reference</a:t>
            </a:r>
          </a:p>
          <a:p>
            <a:endParaRPr lang="en-IN">
              <a:cs typeface="Times New Roman" pitchFamily="18" charset="0"/>
            </a:endParaRPr>
          </a:p>
          <a:p>
            <a:endParaRPr lang="en-IN"/>
          </a:p>
        </p:txBody>
      </p:sp>
      <p:sp>
        <p:nvSpPr>
          <p:cNvPr id="4" name="Title 1">
            <a:extLst>
              <a:ext uri="{FF2B5EF4-FFF2-40B4-BE49-F238E27FC236}">
                <a16:creationId xmlns:a16="http://schemas.microsoft.com/office/drawing/2014/main" id="{29F56128-1ACA-61B2-1D19-5139023D9CD7}"/>
              </a:ext>
            </a:extLst>
          </p:cNvPr>
          <p:cNvSpPr>
            <a:spLocks noGrp="1"/>
          </p:cNvSpPr>
          <p:nvPr>
            <p:ph type="title"/>
          </p:nvPr>
        </p:nvSpPr>
        <p:spPr>
          <a:xfrm>
            <a:off x="838200" y="365125"/>
            <a:ext cx="10515600" cy="1325563"/>
          </a:xfrm>
        </p:spPr>
        <p:txBody>
          <a:bodyPr>
            <a:normAutofit/>
          </a:bodyPr>
          <a:lstStyle/>
          <a:p>
            <a:pPr algn="ctr"/>
            <a:r>
              <a:rPr lang="en-US" sz="4000" b="1">
                <a:latin typeface="Times New Roman" pitchFamily="18" charset="0"/>
                <a:cs typeface="Times New Roman" pitchFamily="18" charset="0"/>
              </a:rPr>
              <a:t>CONTENTS</a:t>
            </a:r>
          </a:p>
        </p:txBody>
      </p:sp>
    </p:spTree>
    <p:extLst>
      <p:ext uri="{BB962C8B-B14F-4D97-AF65-F5344CB8AC3E}">
        <p14:creationId xmlns:p14="http://schemas.microsoft.com/office/powerpoint/2010/main" val="41408064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35F987E-BFB3-9BE9-6796-4A2F1AEA8EA6}"/>
              </a:ext>
            </a:extLst>
          </p:cNvPr>
          <p:cNvSpPr>
            <a:spLocks noGrp="1"/>
          </p:cNvSpPr>
          <p:nvPr>
            <p:ph idx="1"/>
          </p:nvPr>
        </p:nvSpPr>
        <p:spPr>
          <a:xfrm>
            <a:off x="838200" y="1825625"/>
            <a:ext cx="10271760" cy="4117975"/>
          </a:xfrm>
        </p:spPr>
        <p:txBody>
          <a:bodyPr vert="horz" lIns="91440" tIns="45720" rIns="91440" bIns="45720" rtlCol="0" anchor="t">
            <a:normAutofit/>
          </a:bodyPr>
          <a:lstStyle/>
          <a:p>
            <a:pPr algn="just"/>
            <a:r>
              <a:rPr lang="en-US" sz="2400" dirty="0">
                <a:latin typeface="Times New Roman"/>
                <a:cs typeface="Times New Roman"/>
              </a:rPr>
              <a:t>This paper presents a car driving system which is controlled according to the gesture movement based on the input signals given to the MEMS accelerometer. According to the movement of the hand(i.e. left, right, up and down), the vehicle move in a forward, backward, left and right direction.</a:t>
            </a:r>
            <a:r>
              <a:rPr lang="en-US" sz="2400" dirty="0">
                <a:effectLst/>
                <a:latin typeface="Times New Roman"/>
                <a:cs typeface="Times New Roman"/>
              </a:rPr>
              <a:t> The system integrates advanced technologies such as sensors, actuators, and artificial intelligence algorithms to provide a safe and intuitive driving experience for users with varying mobility impairments.</a:t>
            </a:r>
            <a:r>
              <a:rPr lang="en-US" sz="2400" dirty="0">
                <a:latin typeface="Times New Roman"/>
                <a:cs typeface="Times New Roman"/>
              </a:rPr>
              <a:t> </a:t>
            </a:r>
            <a:endParaRPr lang="en-US" sz="2400" dirty="0">
              <a:effectLst/>
              <a:latin typeface="Times New Roman" panose="02020603050405020304" pitchFamily="18" charset="0"/>
              <a:cs typeface="Times New Roman" panose="02020603050405020304" pitchFamily="18" charset="0"/>
            </a:endParaRPr>
          </a:p>
          <a:p>
            <a:pPr marL="0" indent="0" algn="just">
              <a:buNone/>
            </a:pPr>
            <a:endParaRPr lang="en-IN" sz="2400" dirty="0">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29F56128-1ACA-61B2-1D19-5139023D9CD7}"/>
              </a:ext>
            </a:extLst>
          </p:cNvPr>
          <p:cNvSpPr>
            <a:spLocks noGrp="1"/>
          </p:cNvSpPr>
          <p:nvPr>
            <p:ph type="title"/>
          </p:nvPr>
        </p:nvSpPr>
        <p:spPr>
          <a:xfrm>
            <a:off x="838200" y="365125"/>
            <a:ext cx="10515600" cy="1325563"/>
          </a:xfrm>
        </p:spPr>
        <p:txBody>
          <a:bodyPr>
            <a:normAutofit/>
          </a:bodyPr>
          <a:lstStyle/>
          <a:p>
            <a:pPr algn="ctr"/>
            <a:r>
              <a:rPr lang="en-US" sz="4000" b="1">
                <a:latin typeface="Times New Roman" pitchFamily="18" charset="0"/>
                <a:cs typeface="Times New Roman" pitchFamily="18" charset="0"/>
              </a:rPr>
              <a:t>ABSTRACT</a:t>
            </a:r>
          </a:p>
        </p:txBody>
      </p:sp>
    </p:spTree>
    <p:extLst>
      <p:ext uri="{BB962C8B-B14F-4D97-AF65-F5344CB8AC3E}">
        <p14:creationId xmlns:p14="http://schemas.microsoft.com/office/powerpoint/2010/main" val="41408064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ACBF9-E406-9BD2-1CCC-530A591FED20}"/>
              </a:ext>
            </a:extLst>
          </p:cNvPr>
          <p:cNvSpPr>
            <a:spLocks noGrp="1"/>
          </p:cNvSpPr>
          <p:nvPr>
            <p:ph type="title"/>
          </p:nvPr>
        </p:nvSpPr>
        <p:spPr/>
        <p:txBody>
          <a:bodyPr/>
          <a:lstStyle/>
          <a:p>
            <a:pPr algn="ctr"/>
            <a:r>
              <a:rPr lang="en-US" b="1">
                <a:latin typeface="Times New Roman" pitchFamily="18" charset="0"/>
                <a:cs typeface="Times New Roman" pitchFamily="18" charset="0"/>
              </a:rPr>
              <a:t>INTRODUCTION</a:t>
            </a:r>
            <a:endParaRPr lang="en-IN"/>
          </a:p>
        </p:txBody>
      </p:sp>
      <p:sp>
        <p:nvSpPr>
          <p:cNvPr id="3" name="Content Placeholder 2">
            <a:extLst>
              <a:ext uri="{FF2B5EF4-FFF2-40B4-BE49-F238E27FC236}">
                <a16:creationId xmlns:a16="http://schemas.microsoft.com/office/drawing/2014/main" id="{D4E399A1-3F52-944F-234D-259B1C72AD9F}"/>
              </a:ext>
            </a:extLst>
          </p:cNvPr>
          <p:cNvSpPr>
            <a:spLocks noGrp="1"/>
          </p:cNvSpPr>
          <p:nvPr>
            <p:ph idx="1"/>
          </p:nvPr>
        </p:nvSpPr>
        <p:spPr/>
        <p:txBody>
          <a:bodyPr>
            <a:normAutofit/>
          </a:bodyPr>
          <a:lstStyle/>
          <a:p>
            <a:pPr algn="just"/>
            <a:r>
              <a:rPr lang="en-US" sz="2400">
                <a:latin typeface="Times New Roman" panose="02020603050405020304" pitchFamily="18" charset="0"/>
                <a:cs typeface="Times New Roman" panose="02020603050405020304" pitchFamily="18" charset="0"/>
              </a:rPr>
              <a:t>The evolution of automotive technology has brought significant advancements in enhancing the driving experience and ensuring safety. One of the most transformative applications of these innovations is the development of car driving systems specifically designed to assist physically challenged individuals. This groundbreaking initiative aims to empower people with physical disabilities, granting them greater independence and mobility.</a:t>
            </a:r>
            <a:endParaRPr lang="en-IN" sz="24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190444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52596" y="1"/>
            <a:ext cx="8029604" cy="785794"/>
          </a:xfrm>
        </p:spPr>
        <p:txBody>
          <a:bodyPr>
            <a:normAutofit fontScale="90000"/>
          </a:bodyPr>
          <a:lstStyle/>
          <a:p>
            <a:r>
              <a:rPr lang="en-IN">
                <a:latin typeface="Times New Roman" panose="02020603050405020304" pitchFamily="18" charset="0"/>
                <a:cs typeface="Times New Roman" panose="02020603050405020304" pitchFamily="18" charset="0"/>
              </a:rPr>
              <a:t>LITERATURE SURVEY</a:t>
            </a:r>
            <a:endParaRPr lang="en-US"/>
          </a:p>
        </p:txBody>
      </p:sp>
      <p:sp>
        <p:nvSpPr>
          <p:cNvPr id="3" name="Subtitle 2"/>
          <p:cNvSpPr>
            <a:spLocks noGrp="1"/>
          </p:cNvSpPr>
          <p:nvPr>
            <p:ph type="subTitle" idx="1"/>
          </p:nvPr>
        </p:nvSpPr>
        <p:spPr>
          <a:xfrm>
            <a:off x="1524000" y="857232"/>
            <a:ext cx="9144000" cy="5786478"/>
          </a:xfrm>
        </p:spPr>
        <p:txBody>
          <a:bodyPr/>
          <a:lstStyle/>
          <a:p>
            <a:endParaRPr lang="en-US"/>
          </a:p>
        </p:txBody>
      </p:sp>
      <p:graphicFrame>
        <p:nvGraphicFramePr>
          <p:cNvPr id="5" name="Table 4"/>
          <p:cNvGraphicFramePr>
            <a:graphicFrameLocks noGrp="1"/>
          </p:cNvGraphicFramePr>
          <p:nvPr>
            <p:extLst>
              <p:ext uri="{D42A27DB-BD31-4B8C-83A1-F6EECF244321}">
                <p14:modId xmlns:p14="http://schemas.microsoft.com/office/powerpoint/2010/main" val="1387101111"/>
              </p:ext>
            </p:extLst>
          </p:nvPr>
        </p:nvGraphicFramePr>
        <p:xfrm>
          <a:off x="1809720" y="642918"/>
          <a:ext cx="8632727" cy="5847456"/>
        </p:xfrm>
        <a:graphic>
          <a:graphicData uri="http://schemas.openxmlformats.org/drawingml/2006/table">
            <a:tbl>
              <a:tblPr firstRow="1" bandRow="1">
                <a:tableStyleId>{F5AB1C69-6EDB-4FF4-983F-18BD219EF322}</a:tableStyleId>
              </a:tblPr>
              <a:tblGrid>
                <a:gridCol w="535827">
                  <a:extLst>
                    <a:ext uri="{9D8B030D-6E8A-4147-A177-3AD203B41FA5}">
                      <a16:colId xmlns:a16="http://schemas.microsoft.com/office/drawing/2014/main" val="20000"/>
                    </a:ext>
                  </a:extLst>
                </a:gridCol>
                <a:gridCol w="1131185">
                  <a:extLst>
                    <a:ext uri="{9D8B030D-6E8A-4147-A177-3AD203B41FA5}">
                      <a16:colId xmlns:a16="http://schemas.microsoft.com/office/drawing/2014/main" val="20001"/>
                    </a:ext>
                  </a:extLst>
                </a:gridCol>
                <a:gridCol w="1428865">
                  <a:extLst>
                    <a:ext uri="{9D8B030D-6E8A-4147-A177-3AD203B41FA5}">
                      <a16:colId xmlns:a16="http://schemas.microsoft.com/office/drawing/2014/main" val="20002"/>
                    </a:ext>
                  </a:extLst>
                </a:gridCol>
                <a:gridCol w="1428865">
                  <a:extLst>
                    <a:ext uri="{9D8B030D-6E8A-4147-A177-3AD203B41FA5}">
                      <a16:colId xmlns:a16="http://schemas.microsoft.com/office/drawing/2014/main" val="20003"/>
                    </a:ext>
                  </a:extLst>
                </a:gridCol>
                <a:gridCol w="1012112">
                  <a:extLst>
                    <a:ext uri="{9D8B030D-6E8A-4147-A177-3AD203B41FA5}">
                      <a16:colId xmlns:a16="http://schemas.microsoft.com/office/drawing/2014/main" val="20004"/>
                    </a:ext>
                  </a:extLst>
                </a:gridCol>
                <a:gridCol w="1071648">
                  <a:extLst>
                    <a:ext uri="{9D8B030D-6E8A-4147-A177-3AD203B41FA5}">
                      <a16:colId xmlns:a16="http://schemas.microsoft.com/office/drawing/2014/main" val="20005"/>
                    </a:ext>
                  </a:extLst>
                </a:gridCol>
                <a:gridCol w="1071648">
                  <a:extLst>
                    <a:ext uri="{9D8B030D-6E8A-4147-A177-3AD203B41FA5}">
                      <a16:colId xmlns:a16="http://schemas.microsoft.com/office/drawing/2014/main" val="20006"/>
                    </a:ext>
                  </a:extLst>
                </a:gridCol>
                <a:gridCol w="952577">
                  <a:extLst>
                    <a:ext uri="{9D8B030D-6E8A-4147-A177-3AD203B41FA5}">
                      <a16:colId xmlns:a16="http://schemas.microsoft.com/office/drawing/2014/main" val="20007"/>
                    </a:ext>
                  </a:extLst>
                </a:gridCol>
              </a:tblGrid>
              <a:tr h="84434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a:t>S.No.</a:t>
                      </a:r>
                      <a:endParaRPr lang="en-US"/>
                    </a:p>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a:t>Name of Author</a:t>
                      </a:r>
                      <a:r>
                        <a:rPr lang="en-IN" baseline="0"/>
                        <a:t> </a:t>
                      </a:r>
                      <a:endParaRPr lang="en-US"/>
                    </a:p>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a:t>Title</a:t>
                      </a:r>
                      <a:r>
                        <a:rPr lang="en-IN" baseline="0"/>
                        <a:t> of the paper</a:t>
                      </a:r>
                      <a:endParaRPr lang="en-US"/>
                    </a:p>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a:t>International journal/conference</a:t>
                      </a:r>
                      <a:endParaRPr lang="en-US"/>
                    </a:p>
                    <a:p>
                      <a:endParaRPr lang="en-US"/>
                    </a:p>
                  </a:txBody>
                  <a:tcPr/>
                </a:tc>
                <a:tc>
                  <a:txBody>
                    <a:bodyPr/>
                    <a:lstStyle/>
                    <a:p>
                      <a:r>
                        <a:rPr lang="en-IN"/>
                        <a:t>Volume</a:t>
                      </a:r>
                      <a:r>
                        <a:rPr lang="en-IN" baseline="0"/>
                        <a:t> </a:t>
                      </a:r>
                    </a:p>
                    <a:p>
                      <a:r>
                        <a:rPr lang="en-IN" baseline="0"/>
                        <a:t>No.</a:t>
                      </a:r>
                      <a:endParaRPr lang="en-US"/>
                    </a:p>
                    <a:p>
                      <a:endParaRPr lang="en-US"/>
                    </a:p>
                  </a:txBody>
                  <a:tcPr/>
                </a:tc>
                <a:tc>
                  <a:txBody>
                    <a:bodyPr/>
                    <a:lstStyle/>
                    <a:p>
                      <a:r>
                        <a:rPr lang="en-IN" baseline="0"/>
                        <a:t>Issue</a:t>
                      </a:r>
                    </a:p>
                  </a:txBody>
                  <a:tcPr/>
                </a:tc>
                <a:tc>
                  <a:txBody>
                    <a:bodyPr/>
                    <a:lstStyle/>
                    <a:p>
                      <a:r>
                        <a:rPr lang="en-IN"/>
                        <a:t>ISBN/</a:t>
                      </a:r>
                    </a:p>
                    <a:p>
                      <a:r>
                        <a:rPr lang="en-IN"/>
                        <a:t>ISSN</a:t>
                      </a:r>
                      <a:endParaRPr lang="en-US"/>
                    </a:p>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a:t>Indexing</a:t>
                      </a:r>
                      <a:endParaRPr lang="en-US"/>
                    </a:p>
                    <a:p>
                      <a:endParaRPr lang="en-US"/>
                    </a:p>
                  </a:txBody>
                  <a:tcPr/>
                </a:tc>
                <a:extLst>
                  <a:ext uri="{0D108BD9-81ED-4DB2-BD59-A6C34878D82A}">
                    <a16:rowId xmlns:a16="http://schemas.microsoft.com/office/drawing/2014/main" val="10000"/>
                  </a:ext>
                </a:extLst>
              </a:tr>
              <a:tr h="1552128">
                <a:tc>
                  <a:txBody>
                    <a:bodyPr/>
                    <a:lstStyle/>
                    <a:p>
                      <a:endParaRPr lang="en-IN"/>
                    </a:p>
                    <a:p>
                      <a:r>
                        <a:rPr lang="en-IN" baseline="0"/>
                        <a:t> 1.</a:t>
                      </a:r>
                      <a:endParaRPr lang="en-US"/>
                    </a:p>
                  </a:txBody>
                  <a:tcPr/>
                </a:tc>
                <a:tc>
                  <a:txBody>
                    <a:bodyPr/>
                    <a:lstStyle/>
                    <a:p>
                      <a:r>
                        <a:rPr lang="en-IN" sz="1400" b="1" err="1">
                          <a:latin typeface="Times New Roman" panose="02020603050405020304" pitchFamily="18" charset="0"/>
                          <a:cs typeface="Times New Roman" panose="02020603050405020304" pitchFamily="18" charset="0"/>
                        </a:rPr>
                        <a:t>Nimal</a:t>
                      </a:r>
                      <a:r>
                        <a:rPr lang="en-IN" sz="1400" b="1">
                          <a:latin typeface="Times New Roman" panose="02020603050405020304" pitchFamily="18" charset="0"/>
                          <a:cs typeface="Times New Roman" panose="02020603050405020304" pitchFamily="18" charset="0"/>
                        </a:rPr>
                        <a:t>, R.J.G.R., Hussain, J.H.</a:t>
                      </a:r>
                      <a:endParaRPr lang="en-US" sz="1400" b="1">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a:t>Effect of deep cryogenic treatment on EN24 steel</a:t>
                      </a:r>
                      <a:endParaRPr lang="en-US" sz="1400" b="1">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a:t>International Journal of Pure and Applied Mathematics</a:t>
                      </a:r>
                      <a:endParaRPr lang="en-US" sz="1400" b="1">
                        <a:solidFill>
                          <a:schemeClr val="tx1"/>
                        </a:solidFill>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400" b="1" baseline="0"/>
                        <a:t> </a:t>
                      </a:r>
                    </a:p>
                    <a:p>
                      <a:pPr marL="0" marR="0" indent="0" algn="l" defTabSz="914400" rtl="0" eaLnBrk="1" fontAlgn="auto" latinLnBrk="0" hangingPunct="1">
                        <a:lnSpc>
                          <a:spcPct val="100000"/>
                        </a:lnSpc>
                        <a:spcBef>
                          <a:spcPts val="0"/>
                        </a:spcBef>
                        <a:spcAft>
                          <a:spcPts val="0"/>
                        </a:spcAft>
                        <a:buClrTx/>
                        <a:buSzTx/>
                        <a:buFontTx/>
                        <a:buNone/>
                        <a:tabLst/>
                        <a:defRPr/>
                      </a:pPr>
                      <a:r>
                        <a:rPr lang="en-IN" sz="1400" b="1" baseline="0"/>
                        <a:t>        116</a:t>
                      </a:r>
                      <a:endParaRPr lang="en-US" sz="1400" b="1"/>
                    </a:p>
                  </a:txBody>
                  <a:tcPr/>
                </a:tc>
                <a:tc>
                  <a:txBody>
                    <a:bodyPr/>
                    <a:lstStyle/>
                    <a:p>
                      <a:r>
                        <a:rPr lang="en-IN" sz="1400" b="1">
                          <a:latin typeface="Times New Roman" panose="02020603050405020304" pitchFamily="18" charset="0"/>
                          <a:cs typeface="Times New Roman" panose="02020603050405020304" pitchFamily="18" charset="0"/>
                        </a:rPr>
                        <a:t>J</a:t>
                      </a:r>
                      <a:r>
                        <a:rPr lang="en-IN" sz="1400" b="1" i="0">
                          <a:latin typeface="Times New Roman" panose="02020603050405020304" pitchFamily="18" charset="0"/>
                          <a:cs typeface="Times New Roman" panose="02020603050405020304" pitchFamily="18" charset="0"/>
                        </a:rPr>
                        <a:t>uly 27, 2017</a:t>
                      </a:r>
                    </a:p>
                  </a:txBody>
                  <a:tcPr/>
                </a:tc>
                <a:tc>
                  <a:txBody>
                    <a:bodyPr/>
                    <a:lstStyle/>
                    <a:p>
                      <a:r>
                        <a:rPr lang="en-IN" sz="1400"/>
                        <a:t>ISSN-2277-9655, Impact factor-4.116</a:t>
                      </a:r>
                      <a:endParaRPr lang="en-US" sz="1400" b="1"/>
                    </a:p>
                  </a:txBody>
                  <a:tcPr/>
                </a:tc>
                <a:tc>
                  <a:txBody>
                    <a:bodyPr/>
                    <a:lstStyle/>
                    <a:p>
                      <a:r>
                        <a:rPr lang="en-US" sz="1400" b="1"/>
                        <a:t> </a:t>
                      </a:r>
                    </a:p>
                    <a:p>
                      <a:r>
                        <a:rPr lang="en-US" sz="1400" b="1"/>
                        <a:t>    1345-1347</a:t>
                      </a:r>
                    </a:p>
                  </a:txBody>
                  <a:tcPr/>
                </a:tc>
                <a:extLst>
                  <a:ext uri="{0D108BD9-81ED-4DB2-BD59-A6C34878D82A}">
                    <a16:rowId xmlns:a16="http://schemas.microsoft.com/office/drawing/2014/main" val="10001"/>
                  </a:ext>
                </a:extLst>
              </a:tr>
              <a:tr h="1552128">
                <a:tc>
                  <a:txBody>
                    <a:bodyPr/>
                    <a:lstStyle/>
                    <a:p>
                      <a:endParaRPr lang="en-IN"/>
                    </a:p>
                    <a:p>
                      <a:r>
                        <a:rPr lang="en-IN"/>
                        <a:t> 2.</a:t>
                      </a:r>
                      <a:endParaRPr lang="en-US"/>
                    </a:p>
                  </a:txBody>
                  <a:tcPr/>
                </a:tc>
                <a:tc>
                  <a:txBody>
                    <a:bodyPr/>
                    <a:lstStyle/>
                    <a:p>
                      <a:r>
                        <a:rPr lang="en-IN"/>
                        <a:t> </a:t>
                      </a:r>
                      <a:r>
                        <a:rPr lang="en-IN" sz="1400" b="1" err="1">
                          <a:latin typeface="Times New Roman" panose="02020603050405020304" pitchFamily="18" charset="0"/>
                          <a:cs typeface="Times New Roman" panose="02020603050405020304" pitchFamily="18" charset="0"/>
                        </a:rPr>
                        <a:t>Parameswari</a:t>
                      </a:r>
                      <a:r>
                        <a:rPr lang="en-IN" sz="1400" b="1">
                          <a:latin typeface="Times New Roman" panose="02020603050405020304" pitchFamily="18" charset="0"/>
                          <a:cs typeface="Times New Roman" panose="02020603050405020304" pitchFamily="18" charset="0"/>
                        </a:rPr>
                        <a:t>, D., </a:t>
                      </a:r>
                      <a:r>
                        <a:rPr lang="en-IN" sz="1400" b="1" err="1">
                          <a:latin typeface="Times New Roman" panose="02020603050405020304" pitchFamily="18" charset="0"/>
                          <a:cs typeface="Times New Roman" panose="02020603050405020304" pitchFamily="18" charset="0"/>
                        </a:rPr>
                        <a:t>Khanaa</a:t>
                      </a:r>
                      <a:r>
                        <a:rPr lang="en-IN" sz="1400" b="1">
                          <a:latin typeface="Times New Roman" panose="02020603050405020304" pitchFamily="18" charset="0"/>
                          <a:cs typeface="Times New Roman" panose="02020603050405020304" pitchFamily="18" charset="0"/>
                        </a:rPr>
                        <a:t>, V.</a:t>
                      </a:r>
                    </a:p>
                  </a:txBody>
                  <a:tcPr/>
                </a:tc>
                <a:tc>
                  <a:txBody>
                    <a:bodyPr/>
                    <a:lstStyle/>
                    <a:p>
                      <a:r>
                        <a:rPr lang="en-US" sz="1400"/>
                        <a:t>Deploying </a:t>
                      </a:r>
                      <a:r>
                        <a:rPr lang="en-US" sz="1400" err="1"/>
                        <a:t>lamport</a:t>
                      </a:r>
                      <a:r>
                        <a:rPr lang="en-US" sz="1400"/>
                        <a:t> clocks and linked lists</a:t>
                      </a:r>
                      <a:endParaRPr lang="en-US" sz="1400" b="1"/>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a:t>International Journal of Pharmacy and Technology</a:t>
                      </a:r>
                      <a:endParaRPr lang="en-US" sz="1400" b="1"/>
                    </a:p>
                  </a:txBody>
                  <a:tcPr/>
                </a:tc>
                <a:tc>
                  <a:txBody>
                    <a:bodyPr/>
                    <a:lstStyle/>
                    <a:p>
                      <a:r>
                        <a:rPr lang="en-IN"/>
                        <a:t> </a:t>
                      </a:r>
                    </a:p>
                    <a:p>
                      <a:r>
                        <a:rPr lang="en-IN" sz="1400" b="1"/>
                        <a:t>       08</a:t>
                      </a:r>
                      <a:endParaRPr lang="en-US" sz="1400" b="1"/>
                    </a:p>
                  </a:txBody>
                  <a:tcPr/>
                </a:tc>
                <a:tc>
                  <a:txBody>
                    <a:bodyPr/>
                    <a:lstStyle/>
                    <a:p>
                      <a:r>
                        <a:rPr lang="en-US" sz="1400" b="1"/>
                        <a:t>Dec 25,</a:t>
                      </a:r>
                    </a:p>
                    <a:p>
                      <a:r>
                        <a:rPr lang="en-US" sz="1400" b="1"/>
                        <a:t>2016</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400"/>
                        <a:t>762-766, </a:t>
                      </a:r>
                      <a:r>
                        <a:rPr lang="en-IN" sz="1400" err="1"/>
                        <a:t>doi</a:t>
                      </a:r>
                      <a:r>
                        <a:rPr lang="en-IN" sz="1400"/>
                        <a:t>: 10.1109/TRO.2004.842350. </a:t>
                      </a:r>
                      <a:endParaRPr lang="en-US" sz="1400" b="1"/>
                    </a:p>
                  </a:txBody>
                  <a:tcPr/>
                </a:tc>
                <a:tc>
                  <a:txBody>
                    <a:bodyPr/>
                    <a:lstStyle/>
                    <a:p>
                      <a:r>
                        <a:rPr lang="en-US" sz="1400" b="1"/>
                        <a:t>787-790</a:t>
                      </a:r>
                    </a:p>
                  </a:txBody>
                  <a:tcPr/>
                </a:tc>
                <a:extLst>
                  <a:ext uri="{0D108BD9-81ED-4DB2-BD59-A6C34878D82A}">
                    <a16:rowId xmlns:a16="http://schemas.microsoft.com/office/drawing/2014/main" val="10002"/>
                  </a:ext>
                </a:extLst>
              </a:tr>
              <a:tr h="1552128">
                <a:tc>
                  <a:txBody>
                    <a:bodyPr/>
                    <a:lstStyle/>
                    <a:p>
                      <a:r>
                        <a:rPr lang="en-IN"/>
                        <a:t>3.</a:t>
                      </a:r>
                      <a:endParaRPr lang="en-US"/>
                    </a:p>
                  </a:txBody>
                  <a:tcPr/>
                </a:tc>
                <a:tc>
                  <a:txBody>
                    <a:bodyPr/>
                    <a:lstStyle/>
                    <a:p>
                      <a:r>
                        <a:rPr lang="en-IN" sz="1400" b="1">
                          <a:latin typeface="Times New Roman" panose="02020603050405020304" pitchFamily="18" charset="0"/>
                          <a:cs typeface="Times New Roman" panose="02020603050405020304" pitchFamily="18" charset="0"/>
                        </a:rPr>
                        <a:t>Pavithra, J., Peter, M., Gowtham </a:t>
                      </a:r>
                      <a:r>
                        <a:rPr lang="en-IN" sz="1400" b="1" err="1">
                          <a:latin typeface="Times New Roman" panose="02020603050405020304" pitchFamily="18" charset="0"/>
                          <a:cs typeface="Times New Roman" panose="02020603050405020304" pitchFamily="18" charset="0"/>
                        </a:rPr>
                        <a:t>Aashirwad</a:t>
                      </a:r>
                      <a:r>
                        <a:rPr lang="en-IN" sz="1400" b="1">
                          <a:latin typeface="Times New Roman" panose="02020603050405020304" pitchFamily="18" charset="0"/>
                          <a:cs typeface="Times New Roman" panose="02020603050405020304" pitchFamily="18" charset="0"/>
                        </a:rPr>
                        <a:t>, K.</a:t>
                      </a:r>
                      <a:endParaRPr lang="en-US" sz="1400" b="1">
                        <a:latin typeface="Times New Roman" panose="02020603050405020304" pitchFamily="18" charset="0"/>
                        <a:cs typeface="Times New Roman" panose="02020603050405020304" pitchFamily="18" charset="0"/>
                      </a:endParaRPr>
                    </a:p>
                  </a:txBody>
                  <a:tcPr/>
                </a:tc>
                <a:tc>
                  <a:txBody>
                    <a:bodyPr/>
                    <a:lstStyle/>
                    <a:p>
                      <a:r>
                        <a:rPr lang="en-US" sz="1600"/>
                        <a:t>A study on business process in IT and systems through extranet</a:t>
                      </a:r>
                      <a:endParaRPr lang="en-US" sz="1600" b="1"/>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a:t>International Journal of Pure and Applied Mathematics</a:t>
                      </a:r>
                      <a:endParaRPr lang="en-US" sz="1600" b="1"/>
                    </a:p>
                  </a:txBody>
                  <a:tcPr/>
                </a:tc>
                <a:tc>
                  <a:txBody>
                    <a:bodyPr/>
                    <a:lstStyle/>
                    <a:p>
                      <a:endParaRPr lang="en-IN"/>
                    </a:p>
                    <a:p>
                      <a:r>
                        <a:rPr lang="en-IN" baseline="0">
                          <a:latin typeface="Times New Roman" panose="02020603050405020304" pitchFamily="18" charset="0"/>
                          <a:cs typeface="Times New Roman" panose="02020603050405020304" pitchFamily="18" charset="0"/>
                        </a:rPr>
                        <a:t>    </a:t>
                      </a:r>
                      <a:r>
                        <a:rPr lang="en-IN" b="1" baseline="0">
                          <a:latin typeface="Times New Roman" panose="02020603050405020304" pitchFamily="18" charset="0"/>
                          <a:cs typeface="Times New Roman" panose="02020603050405020304" pitchFamily="18" charset="0"/>
                        </a:rPr>
                        <a:t>116</a:t>
                      </a:r>
                      <a:endParaRPr lang="en-IN" sz="1400" b="1">
                        <a:latin typeface="Times New Roman" panose="02020603050405020304" pitchFamily="18" charset="0"/>
                        <a:cs typeface="Times New Roman" panose="02020603050405020304" pitchFamily="18" charset="0"/>
                      </a:endParaRPr>
                    </a:p>
                  </a:txBody>
                  <a:tcPr/>
                </a:tc>
                <a:tc>
                  <a:txBody>
                    <a:bodyPr/>
                    <a:lstStyle/>
                    <a:p>
                      <a:r>
                        <a:rPr lang="en-IN" sz="1400" b="1"/>
                        <a:t>05,May-2017</a:t>
                      </a:r>
                      <a:endParaRPr lang="en-US" sz="1400" b="1"/>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400"/>
                        <a:t>PP-571-576, 2017 </a:t>
                      </a:r>
                      <a:endParaRPr lang="en-US" sz="1400" b="1"/>
                    </a:p>
                    <a:p>
                      <a:pPr marL="0" marR="0" indent="0" algn="l" defTabSz="914400" rtl="0" eaLnBrk="1" fontAlgn="auto" latinLnBrk="0" hangingPunct="1">
                        <a:lnSpc>
                          <a:spcPct val="100000"/>
                        </a:lnSpc>
                        <a:spcBef>
                          <a:spcPts val="0"/>
                        </a:spcBef>
                        <a:spcAft>
                          <a:spcPts val="0"/>
                        </a:spcAft>
                        <a:buClrTx/>
                        <a:buSzTx/>
                        <a:buFontTx/>
                        <a:buNone/>
                        <a:tabLst/>
                        <a:defRPr/>
                      </a:pPr>
                      <a:endParaRPr lang="en-US" sz="1400" b="1"/>
                    </a:p>
                    <a:p>
                      <a:endParaRPr lang="en-US"/>
                    </a:p>
                  </a:txBody>
                  <a:tcPr/>
                </a:tc>
                <a:tc>
                  <a:txBody>
                    <a:bodyPr/>
                    <a:lstStyle/>
                    <a:p>
                      <a:endParaRPr lang="en-US"/>
                    </a:p>
                  </a:txBody>
                  <a:tcPr/>
                </a:tc>
                <a:extLst>
                  <a:ext uri="{0D108BD9-81ED-4DB2-BD59-A6C34878D82A}">
                    <a16:rowId xmlns:a16="http://schemas.microsoft.com/office/drawing/2014/main" val="10003"/>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9C45-4DD3-5BCA-47BA-CEB03D18FA75}"/>
              </a:ext>
            </a:extLst>
          </p:cNvPr>
          <p:cNvSpPr>
            <a:spLocks noGrp="1"/>
          </p:cNvSpPr>
          <p:nvPr>
            <p:ph type="title"/>
          </p:nvPr>
        </p:nvSpPr>
        <p:spPr/>
        <p:txBody>
          <a:bodyPr/>
          <a:lstStyle/>
          <a:p>
            <a:pPr algn="ctr"/>
            <a:r>
              <a:rPr lang="en-IN" b="1">
                <a:latin typeface="Times New Roman" pitchFamily="18" charset="0"/>
                <a:cs typeface="Times New Roman" pitchFamily="18" charset="0"/>
              </a:rPr>
              <a:t>PROPOSED METHODOLOGY</a:t>
            </a:r>
            <a:endParaRPr lang="en-IN"/>
          </a:p>
        </p:txBody>
      </p:sp>
      <p:sp>
        <p:nvSpPr>
          <p:cNvPr id="3" name="Content Placeholder 2">
            <a:extLst>
              <a:ext uri="{FF2B5EF4-FFF2-40B4-BE49-F238E27FC236}">
                <a16:creationId xmlns:a16="http://schemas.microsoft.com/office/drawing/2014/main" id="{EC060A64-69D5-8E91-FDC2-6B5D5F443199}"/>
              </a:ext>
            </a:extLst>
          </p:cNvPr>
          <p:cNvSpPr>
            <a:spLocks noGrp="1"/>
          </p:cNvSpPr>
          <p:nvPr>
            <p:ph idx="1"/>
          </p:nvPr>
        </p:nvSpPr>
        <p:spPr/>
        <p:txBody>
          <a:bodyPr>
            <a:normAutofit/>
          </a:bodyPr>
          <a:lstStyle/>
          <a:p>
            <a:pPr algn="just"/>
            <a:r>
              <a:rPr lang="en-US" sz="2400">
                <a:latin typeface="Times New Roman" panose="02020603050405020304" pitchFamily="18" charset="0"/>
                <a:cs typeface="Times New Roman" panose="02020603050405020304" pitchFamily="18" charset="0"/>
              </a:rPr>
              <a:t>The readings (movement of the hand) are taken from the accelerometer attach on the hand. These readings are sent to Arduino uno. </a:t>
            </a:r>
          </a:p>
          <a:p>
            <a:pPr algn="just"/>
            <a:r>
              <a:rPr lang="en-US" sz="2400">
                <a:latin typeface="Times New Roman" panose="02020603050405020304" pitchFamily="18" charset="0"/>
                <a:cs typeface="Times New Roman" panose="02020603050405020304" pitchFamily="18" charset="0"/>
              </a:rPr>
              <a:t>Through Arduino the readings are encoded by HT12E. </a:t>
            </a:r>
          </a:p>
          <a:p>
            <a:pPr algn="just"/>
            <a:r>
              <a:rPr lang="en-US" sz="2400">
                <a:latin typeface="Times New Roman" panose="02020603050405020304" pitchFamily="18" charset="0"/>
                <a:cs typeface="Times New Roman" panose="02020603050405020304" pitchFamily="18" charset="0"/>
              </a:rPr>
              <a:t> The Encoder sends these readings through RF transmitter to the receiver attached on the car. </a:t>
            </a:r>
          </a:p>
          <a:p>
            <a:pPr algn="just"/>
            <a:r>
              <a:rPr lang="en-US" sz="2400">
                <a:latin typeface="Times New Roman" panose="02020603050405020304" pitchFamily="18" charset="0"/>
                <a:cs typeface="Times New Roman" panose="02020603050405020304" pitchFamily="18" charset="0"/>
              </a:rPr>
              <a:t> These readings are sent to the receiver and are decoded by HT12D. </a:t>
            </a:r>
          </a:p>
          <a:p>
            <a:pPr algn="just"/>
            <a:r>
              <a:rPr lang="en-US" sz="2400">
                <a:latin typeface="Times New Roman" panose="02020603050405020304" pitchFamily="18" charset="0"/>
                <a:cs typeface="Times New Roman" panose="02020603050405020304" pitchFamily="18" charset="0"/>
              </a:rPr>
              <a:t> After the readings are decoded they are send to L298N motor driver due to which the motors are moved. </a:t>
            </a:r>
          </a:p>
          <a:p>
            <a:pPr algn="just"/>
            <a:r>
              <a:rPr lang="en-US" sz="2400">
                <a:latin typeface="Times New Roman" panose="02020603050405020304" pitchFamily="18" charset="0"/>
                <a:cs typeface="Times New Roman" panose="02020603050405020304" pitchFamily="18" charset="0"/>
              </a:rPr>
              <a:t>Thus the movement of car is achieved. There are three hand gestures which can be recognized by the car. They are RIGHT, LEFT, FORNT and BACK.</a:t>
            </a:r>
            <a:endParaRPr lang="en-IN" sz="24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218975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F2684-99D1-E0CE-2568-25E805F2A21C}"/>
              </a:ext>
            </a:extLst>
          </p:cNvPr>
          <p:cNvSpPr>
            <a:spLocks noGrp="1"/>
          </p:cNvSpPr>
          <p:nvPr>
            <p:ph type="title"/>
          </p:nvPr>
        </p:nvSpPr>
        <p:spPr/>
        <p:txBody>
          <a:bodyPr/>
          <a:lstStyle/>
          <a:p>
            <a:pPr algn="ctr"/>
            <a:r>
              <a:rPr lang="en-IN" sz="4400" b="1">
                <a:latin typeface="Times New Roman" pitchFamily="18" charset="0"/>
                <a:cs typeface="Times New Roman" pitchFamily="18" charset="0"/>
              </a:rPr>
              <a:t>IMPLEMENTATION &amp; ARCHITECTURE</a:t>
            </a:r>
            <a:endParaRPr lang="en-IN"/>
          </a:p>
        </p:txBody>
      </p:sp>
      <p:sp>
        <p:nvSpPr>
          <p:cNvPr id="6" name="TextBox 5">
            <a:extLst>
              <a:ext uri="{FF2B5EF4-FFF2-40B4-BE49-F238E27FC236}">
                <a16:creationId xmlns:a16="http://schemas.microsoft.com/office/drawing/2014/main" id="{421E0FA9-DECE-47DE-14E6-CBBA7EF03122}"/>
              </a:ext>
            </a:extLst>
          </p:cNvPr>
          <p:cNvSpPr txBox="1"/>
          <p:nvPr/>
        </p:nvSpPr>
        <p:spPr>
          <a:xfrm>
            <a:off x="731520" y="1892808"/>
            <a:ext cx="10780776" cy="4247317"/>
          </a:xfrm>
          <a:prstGeom prst="rect">
            <a:avLst/>
          </a:prstGeom>
          <a:noFill/>
        </p:spPr>
        <p:txBody>
          <a:bodyPr wrap="square" rtlCol="0">
            <a:spAutoFit/>
          </a:bodyPr>
          <a:lstStyle/>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This system allows them to control a vehicle using hand gestures. Here are the key components and steps involved:</a:t>
            </a:r>
          </a:p>
          <a:p>
            <a:pPr algn="just"/>
            <a:r>
              <a:rPr lang="en-US" b="1" dirty="0">
                <a:latin typeface="Times New Roman" panose="02020603050405020304" pitchFamily="18" charset="0"/>
                <a:cs typeface="Times New Roman" panose="02020603050405020304" pitchFamily="18" charset="0"/>
              </a:rPr>
              <a:t>MEMS Accelerometer Sensor:</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system uses a MEMS (Micro-Electro-Mechanical Systems) accelerometer sensor.</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This sensor is fixed on the hand of the physically challenged person.</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It detects hand movements (left, right, up, and down).</a:t>
            </a:r>
          </a:p>
          <a:p>
            <a:pPr algn="just"/>
            <a:r>
              <a:rPr lang="en-US" b="1" dirty="0">
                <a:latin typeface="Times New Roman" panose="02020603050405020304" pitchFamily="18" charset="0"/>
                <a:cs typeface="Times New Roman" panose="02020603050405020304" pitchFamily="18" charset="0"/>
              </a:rPr>
              <a:t>Microcontroller:</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 microcontroller (such as an Arduino or Raspberry Pi) processes the accelerometer data.</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When the user moves their hand, the microcontroller receives signals from the sensor.</a:t>
            </a:r>
          </a:p>
          <a:p>
            <a:pPr algn="just"/>
            <a:r>
              <a:rPr lang="en-US" b="1" dirty="0">
                <a:latin typeface="Times New Roman" panose="02020603050405020304" pitchFamily="18" charset="0"/>
                <a:cs typeface="Times New Roman" panose="02020603050405020304" pitchFamily="18" charset="0"/>
              </a:rPr>
              <a:t>Gesture Recognition:</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microcontroller compares the received gesture data with a stored program.</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Based on the recognized gesture (e.g</a:t>
            </a:r>
            <a:r>
              <a:rPr lang="en-US">
                <a:latin typeface="Times New Roman" panose="02020603050405020304" pitchFamily="18" charset="0"/>
                <a:cs typeface="Times New Roman" panose="02020603050405020304" pitchFamily="18" charset="0"/>
              </a:rPr>
              <a:t>., hand </a:t>
            </a:r>
            <a:r>
              <a:rPr lang="en-US" dirty="0">
                <a:latin typeface="Times New Roman" panose="02020603050405020304" pitchFamily="18" charset="0"/>
                <a:cs typeface="Times New Roman" panose="02020603050405020304" pitchFamily="18" charset="0"/>
              </a:rPr>
              <a:t>tilt left), it generates corresponding instructions.</a:t>
            </a:r>
          </a:p>
          <a:p>
            <a:pPr algn="just"/>
            <a:r>
              <a:rPr lang="en-US" b="1" dirty="0">
                <a:latin typeface="Times New Roman" panose="02020603050405020304" pitchFamily="18" charset="0"/>
                <a:cs typeface="Times New Roman" panose="02020603050405020304" pitchFamily="18" charset="0"/>
              </a:rPr>
              <a:t>Power Supply:</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microcontroller operates at 5V, supplied by a power source.</a:t>
            </a:r>
          </a:p>
          <a:p>
            <a:pPr algn="just"/>
            <a:endParaRPr lang="en-IN" dirty="0">
              <a:latin typeface="Times New Roman" panose="02020603050405020304" pitchFamily="18" charset="0"/>
              <a:cs typeface="Times New Roman" panose="02020603050405020304" pitchFamily="18" charset="0"/>
            </a:endParaRPr>
          </a:p>
        </p:txBody>
      </p:sp>
      <p:sp>
        <p:nvSpPr>
          <p:cNvPr id="8" name="Content Placeholder 7">
            <a:extLst>
              <a:ext uri="{FF2B5EF4-FFF2-40B4-BE49-F238E27FC236}">
                <a16:creationId xmlns:a16="http://schemas.microsoft.com/office/drawing/2014/main" id="{88683977-09C4-D62E-140B-B412D2B3D78D}"/>
              </a:ext>
            </a:extLst>
          </p:cNvPr>
          <p:cNvSpPr>
            <a:spLocks noGrp="1"/>
          </p:cNvSpPr>
          <p:nvPr>
            <p:ph idx="1"/>
          </p:nvPr>
        </p:nvSpPr>
        <p:spPr>
          <a:xfrm flipH="1" flipV="1">
            <a:off x="12070080" y="6601968"/>
            <a:ext cx="121920" cy="137160"/>
          </a:xfrm>
        </p:spPr>
        <p:txBody>
          <a:bodyPr>
            <a:normAutofit fontScale="25000" lnSpcReduction="20000"/>
          </a:bodyPr>
          <a:lstStyle/>
          <a:p>
            <a:endParaRPr lang="en-IN"/>
          </a:p>
        </p:txBody>
      </p:sp>
    </p:spTree>
    <p:extLst>
      <p:ext uri="{BB962C8B-B14F-4D97-AF65-F5344CB8AC3E}">
        <p14:creationId xmlns:p14="http://schemas.microsoft.com/office/powerpoint/2010/main" val="28589769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AAAE8-0774-1E9E-AE71-70C527AB514E}"/>
              </a:ext>
            </a:extLst>
          </p:cNvPr>
          <p:cNvSpPr>
            <a:spLocks noGrp="1"/>
          </p:cNvSpPr>
          <p:nvPr>
            <p:ph type="title"/>
          </p:nvPr>
        </p:nvSpPr>
        <p:spPr/>
        <p:txBody>
          <a:bodyPr/>
          <a:lstStyle/>
          <a:p>
            <a:endParaRPr lang="en-IN"/>
          </a:p>
        </p:txBody>
      </p:sp>
      <p:pic>
        <p:nvPicPr>
          <p:cNvPr id="47" name="Content Placeholder 46">
            <a:extLst>
              <a:ext uri="{FF2B5EF4-FFF2-40B4-BE49-F238E27FC236}">
                <a16:creationId xmlns:a16="http://schemas.microsoft.com/office/drawing/2014/main" id="{4BF5664D-16B3-0E7B-E265-1C6A06483D4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53849" y="1825625"/>
            <a:ext cx="7484301" cy="4351338"/>
          </a:xfrm>
        </p:spPr>
      </p:pic>
    </p:spTree>
    <p:extLst>
      <p:ext uri="{BB962C8B-B14F-4D97-AF65-F5344CB8AC3E}">
        <p14:creationId xmlns:p14="http://schemas.microsoft.com/office/powerpoint/2010/main" val="13575852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AL- TIME-PROJECT - Made with Clipchamp_1718971580151">
            <a:hlinkClick r:id="" action="ppaction://media"/>
            <a:extLst>
              <a:ext uri="{FF2B5EF4-FFF2-40B4-BE49-F238E27FC236}">
                <a16:creationId xmlns:a16="http://schemas.microsoft.com/office/drawing/2014/main" id="{94025758-D5B6-7BF7-0BDB-3BEE01F0958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973666" y="1609344"/>
            <a:ext cx="9880600" cy="4610630"/>
          </a:xfrm>
          <a:prstGeom prst="snip2DiagRect">
            <a:avLst/>
          </a:prstGeom>
          <a:solidFill>
            <a:srgbClr val="FFFFFF">
              <a:shade val="85000"/>
            </a:srgbClr>
          </a:solidFill>
          <a:ln w="88900" cap="sq">
            <a:solidFill>
              <a:schemeClr val="bg2"/>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2" name="Title 1">
            <a:extLst>
              <a:ext uri="{FF2B5EF4-FFF2-40B4-BE49-F238E27FC236}">
                <a16:creationId xmlns:a16="http://schemas.microsoft.com/office/drawing/2014/main" id="{A18F2684-99D1-E0CE-2568-25E805F2A21C}"/>
              </a:ext>
            </a:extLst>
          </p:cNvPr>
          <p:cNvSpPr>
            <a:spLocks noGrp="1"/>
          </p:cNvSpPr>
          <p:nvPr>
            <p:ph type="title"/>
          </p:nvPr>
        </p:nvSpPr>
        <p:spPr/>
        <p:txBody>
          <a:bodyPr/>
          <a:lstStyle/>
          <a:p>
            <a:pPr algn="ctr"/>
            <a:r>
              <a:rPr lang="en-IN" sz="4400" b="1" dirty="0">
                <a:latin typeface="Times New Roman" pitchFamily="18" charset="0"/>
                <a:cs typeface="Times New Roman" pitchFamily="18" charset="0"/>
              </a:rPr>
              <a:t>RESULTS</a:t>
            </a:r>
            <a:endParaRPr lang="en-IN" dirty="0"/>
          </a:p>
        </p:txBody>
      </p:sp>
    </p:spTree>
    <p:extLst>
      <p:ext uri="{BB962C8B-B14F-4D97-AF65-F5344CB8AC3E}">
        <p14:creationId xmlns:p14="http://schemas.microsoft.com/office/powerpoint/2010/main" val="2858976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9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2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953</Words>
  <Application>Microsoft Office PowerPoint</Application>
  <PresentationFormat>Widescreen</PresentationFormat>
  <Paragraphs>98</Paragraphs>
  <Slides>13</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Times New Roman</vt:lpstr>
      <vt:lpstr>Office Theme</vt:lpstr>
      <vt:lpstr>              CMR TECHNICAL CAMPUS UGC (Autonomous) Kandlakoya, Medchal Road, Hyd-501 401 Department of Electronics &amp; Communication Engineering Real Time Project Review  Car Driving System to Assist Physically Challenge       </vt:lpstr>
      <vt:lpstr>CONTENTS</vt:lpstr>
      <vt:lpstr>ABSTRACT</vt:lpstr>
      <vt:lpstr>INTRODUCTION</vt:lpstr>
      <vt:lpstr>LITERATURE SURVEY</vt:lpstr>
      <vt:lpstr>PROPOSED METHODOLOGY</vt:lpstr>
      <vt:lpstr>IMPLEMENTATION &amp; ARCHITECTURE</vt:lpstr>
      <vt:lpstr>PowerPoint Presentation</vt:lpstr>
      <vt:lpstr>RESULTS</vt:lpstr>
      <vt:lpstr>CONCLUSION AND FUTURE SCOPE</vt:lpstr>
      <vt:lpstr>REFERENCES</vt:lpstr>
      <vt:lpstr>Q&amp;A</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DEPARTMENT OF ELECTRONICS &amp; COMMUNICATION ENGINEERING  CMR TECHNICAL CAMPUS</dc:title>
  <dc:creator>sri sri sri</dc:creator>
  <cp:lastModifiedBy>SURAJ GUDELLY</cp:lastModifiedBy>
  <cp:revision>3</cp:revision>
  <dcterms:created xsi:type="dcterms:W3CDTF">2024-03-28T04:13:19Z</dcterms:created>
  <dcterms:modified xsi:type="dcterms:W3CDTF">2024-06-21T13:14:05Z</dcterms:modified>
</cp:coreProperties>
</file>

<file path=docProps/thumbnail.jpeg>
</file>